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sldIdLst>
    <p:sldId id="256" r:id="rId2"/>
    <p:sldId id="259" r:id="rId3"/>
    <p:sldId id="260" r:id="rId4"/>
    <p:sldId id="261" r:id="rId5"/>
    <p:sldId id="263" r:id="rId6"/>
    <p:sldId id="264" r:id="rId7"/>
    <p:sldId id="265" r:id="rId8"/>
    <p:sldId id="267" r:id="rId9"/>
    <p:sldId id="266" r:id="rId10"/>
    <p:sldId id="268" r:id="rId11"/>
    <p:sldId id="270" r:id="rId12"/>
    <p:sldId id="275" r:id="rId13"/>
    <p:sldId id="274" r:id="rId14"/>
    <p:sldId id="276" r:id="rId15"/>
    <p:sldId id="279"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39"/>
    <p:restoredTop sz="94674"/>
  </p:normalViewPr>
  <p:slideViewPr>
    <p:cSldViewPr snapToGrid="0" snapToObjects="1">
      <p:cViewPr varScale="1">
        <p:scale>
          <a:sx n="124" d="100"/>
          <a:sy n="124" d="100"/>
        </p:scale>
        <p:origin x="4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0355B-D7DD-684D-9492-882B90A127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AB82B4-081A-1841-AB3C-5D3D0CE9EF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31AA20-D195-7741-9ED2-C65898481E6B}"/>
              </a:ext>
            </a:extLst>
          </p:cNvPr>
          <p:cNvSpPr>
            <a:spLocks noGrp="1"/>
          </p:cNvSpPr>
          <p:nvPr>
            <p:ph type="dt" sz="half" idx="10"/>
          </p:nvPr>
        </p:nvSpPr>
        <p:spPr/>
        <p:txBody>
          <a:bodyPr/>
          <a:lstStyle/>
          <a:p>
            <a:fld id="{F5C5D2AE-3104-2846-9273-FDDAE286BD71}" type="datetimeFigureOut">
              <a:rPr lang="en-US" smtClean="0"/>
              <a:t>8/9/21</a:t>
            </a:fld>
            <a:endParaRPr lang="en-US"/>
          </a:p>
        </p:txBody>
      </p:sp>
      <p:sp>
        <p:nvSpPr>
          <p:cNvPr id="5" name="Footer Placeholder 4">
            <a:extLst>
              <a:ext uri="{FF2B5EF4-FFF2-40B4-BE49-F238E27FC236}">
                <a16:creationId xmlns:a16="http://schemas.microsoft.com/office/drawing/2014/main" id="{3890F56A-2A5F-604C-8F19-0AFE8AC62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7D53F8-D3C8-694F-97D7-2964684012C7}"/>
              </a:ext>
            </a:extLst>
          </p:cNvPr>
          <p:cNvSpPr>
            <a:spLocks noGrp="1"/>
          </p:cNvSpPr>
          <p:nvPr>
            <p:ph type="sldNum" sz="quarter" idx="12"/>
          </p:nvPr>
        </p:nvSpPr>
        <p:spPr/>
        <p:txBody>
          <a:bodyPr/>
          <a:lstStyle/>
          <a:p>
            <a:fld id="{EAEAD790-6ACD-1745-A47E-9405DCCC39E7}" type="slidenum">
              <a:rPr lang="en-US" smtClean="0"/>
              <a:t>‹#›</a:t>
            </a:fld>
            <a:endParaRPr lang="en-US"/>
          </a:p>
        </p:txBody>
      </p:sp>
    </p:spTree>
    <p:extLst>
      <p:ext uri="{BB962C8B-B14F-4D97-AF65-F5344CB8AC3E}">
        <p14:creationId xmlns:p14="http://schemas.microsoft.com/office/powerpoint/2010/main" val="8002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FE2B-CCC0-3D47-BC7C-CE021F25C1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1EFD1E-F3D4-6A49-B22E-D08FB85E39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5DC75B-9F8C-D247-BE73-60C850358404}"/>
              </a:ext>
            </a:extLst>
          </p:cNvPr>
          <p:cNvSpPr>
            <a:spLocks noGrp="1"/>
          </p:cNvSpPr>
          <p:nvPr>
            <p:ph type="dt" sz="half" idx="10"/>
          </p:nvPr>
        </p:nvSpPr>
        <p:spPr/>
        <p:txBody>
          <a:bodyPr/>
          <a:lstStyle/>
          <a:p>
            <a:fld id="{F5C5D2AE-3104-2846-9273-FDDAE286BD71}" type="datetimeFigureOut">
              <a:rPr lang="en-US" smtClean="0"/>
              <a:t>8/9/21</a:t>
            </a:fld>
            <a:endParaRPr lang="en-US"/>
          </a:p>
        </p:txBody>
      </p:sp>
      <p:sp>
        <p:nvSpPr>
          <p:cNvPr id="5" name="Footer Placeholder 4">
            <a:extLst>
              <a:ext uri="{FF2B5EF4-FFF2-40B4-BE49-F238E27FC236}">
                <a16:creationId xmlns:a16="http://schemas.microsoft.com/office/drawing/2014/main" id="{49F85A87-CC72-6C46-A0AA-D33EB8EBC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A1D416-B75D-3E4C-A490-E0A504524A46}"/>
              </a:ext>
            </a:extLst>
          </p:cNvPr>
          <p:cNvSpPr>
            <a:spLocks noGrp="1"/>
          </p:cNvSpPr>
          <p:nvPr>
            <p:ph type="sldNum" sz="quarter" idx="12"/>
          </p:nvPr>
        </p:nvSpPr>
        <p:spPr/>
        <p:txBody>
          <a:bodyPr/>
          <a:lstStyle/>
          <a:p>
            <a:fld id="{EAEAD790-6ACD-1745-A47E-9405DCCC39E7}" type="slidenum">
              <a:rPr lang="en-US" smtClean="0"/>
              <a:t>‹#›</a:t>
            </a:fld>
            <a:endParaRPr lang="en-US"/>
          </a:p>
        </p:txBody>
      </p:sp>
    </p:spTree>
    <p:extLst>
      <p:ext uri="{BB962C8B-B14F-4D97-AF65-F5344CB8AC3E}">
        <p14:creationId xmlns:p14="http://schemas.microsoft.com/office/powerpoint/2010/main" val="4102650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0BC469-334E-904C-95D2-6F6050DD26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EB268D-2A46-0D41-AC85-DBDA211FED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3FFBC7-28A8-424B-90C5-78F9B4862DD1}"/>
              </a:ext>
            </a:extLst>
          </p:cNvPr>
          <p:cNvSpPr>
            <a:spLocks noGrp="1"/>
          </p:cNvSpPr>
          <p:nvPr>
            <p:ph type="dt" sz="half" idx="10"/>
          </p:nvPr>
        </p:nvSpPr>
        <p:spPr/>
        <p:txBody>
          <a:bodyPr/>
          <a:lstStyle/>
          <a:p>
            <a:fld id="{F5C5D2AE-3104-2846-9273-FDDAE286BD71}" type="datetimeFigureOut">
              <a:rPr lang="en-US" smtClean="0"/>
              <a:t>8/9/21</a:t>
            </a:fld>
            <a:endParaRPr lang="en-US"/>
          </a:p>
        </p:txBody>
      </p:sp>
      <p:sp>
        <p:nvSpPr>
          <p:cNvPr id="5" name="Footer Placeholder 4">
            <a:extLst>
              <a:ext uri="{FF2B5EF4-FFF2-40B4-BE49-F238E27FC236}">
                <a16:creationId xmlns:a16="http://schemas.microsoft.com/office/drawing/2014/main" id="{C698D1A5-5963-1C40-AFEA-FFFD31B969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C0676-277A-F845-97FF-297E57EEEEFA}"/>
              </a:ext>
            </a:extLst>
          </p:cNvPr>
          <p:cNvSpPr>
            <a:spLocks noGrp="1"/>
          </p:cNvSpPr>
          <p:nvPr>
            <p:ph type="sldNum" sz="quarter" idx="12"/>
          </p:nvPr>
        </p:nvSpPr>
        <p:spPr/>
        <p:txBody>
          <a:bodyPr/>
          <a:lstStyle/>
          <a:p>
            <a:fld id="{EAEAD790-6ACD-1745-A47E-9405DCCC39E7}" type="slidenum">
              <a:rPr lang="en-US" smtClean="0"/>
              <a:t>‹#›</a:t>
            </a:fld>
            <a:endParaRPr lang="en-US"/>
          </a:p>
        </p:txBody>
      </p:sp>
    </p:spTree>
    <p:extLst>
      <p:ext uri="{BB962C8B-B14F-4D97-AF65-F5344CB8AC3E}">
        <p14:creationId xmlns:p14="http://schemas.microsoft.com/office/powerpoint/2010/main" val="2088362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C5374-3FB8-EB4E-AA8E-44D1D287AA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445D7D-1B76-194A-94CE-5B63121809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B3824D-4151-0941-A855-AEEA1662D830}"/>
              </a:ext>
            </a:extLst>
          </p:cNvPr>
          <p:cNvSpPr>
            <a:spLocks noGrp="1"/>
          </p:cNvSpPr>
          <p:nvPr>
            <p:ph type="dt" sz="half" idx="10"/>
          </p:nvPr>
        </p:nvSpPr>
        <p:spPr/>
        <p:txBody>
          <a:bodyPr/>
          <a:lstStyle/>
          <a:p>
            <a:fld id="{F5C5D2AE-3104-2846-9273-FDDAE286BD71}" type="datetimeFigureOut">
              <a:rPr lang="en-US" smtClean="0"/>
              <a:t>8/9/21</a:t>
            </a:fld>
            <a:endParaRPr lang="en-US"/>
          </a:p>
        </p:txBody>
      </p:sp>
      <p:sp>
        <p:nvSpPr>
          <p:cNvPr id="5" name="Footer Placeholder 4">
            <a:extLst>
              <a:ext uri="{FF2B5EF4-FFF2-40B4-BE49-F238E27FC236}">
                <a16:creationId xmlns:a16="http://schemas.microsoft.com/office/drawing/2014/main" id="{2FD6B3C8-4415-B142-BB87-81C7E06654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1EA5C4-7785-8A40-A711-E7229635FCBC}"/>
              </a:ext>
            </a:extLst>
          </p:cNvPr>
          <p:cNvSpPr>
            <a:spLocks noGrp="1"/>
          </p:cNvSpPr>
          <p:nvPr>
            <p:ph type="sldNum" sz="quarter" idx="12"/>
          </p:nvPr>
        </p:nvSpPr>
        <p:spPr/>
        <p:txBody>
          <a:bodyPr/>
          <a:lstStyle/>
          <a:p>
            <a:fld id="{EAEAD790-6ACD-1745-A47E-9405DCCC39E7}" type="slidenum">
              <a:rPr lang="en-US" smtClean="0"/>
              <a:t>‹#›</a:t>
            </a:fld>
            <a:endParaRPr lang="en-US"/>
          </a:p>
        </p:txBody>
      </p:sp>
    </p:spTree>
    <p:extLst>
      <p:ext uri="{BB962C8B-B14F-4D97-AF65-F5344CB8AC3E}">
        <p14:creationId xmlns:p14="http://schemas.microsoft.com/office/powerpoint/2010/main" val="883069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B81F8-48D4-004C-AA13-1534069C88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2153FA-3C52-6D44-AAE8-AE167B065A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88829C-7081-E346-BBED-440E79D674D9}"/>
              </a:ext>
            </a:extLst>
          </p:cNvPr>
          <p:cNvSpPr>
            <a:spLocks noGrp="1"/>
          </p:cNvSpPr>
          <p:nvPr>
            <p:ph type="dt" sz="half" idx="10"/>
          </p:nvPr>
        </p:nvSpPr>
        <p:spPr/>
        <p:txBody>
          <a:bodyPr/>
          <a:lstStyle/>
          <a:p>
            <a:fld id="{F5C5D2AE-3104-2846-9273-FDDAE286BD71}" type="datetimeFigureOut">
              <a:rPr lang="en-US" smtClean="0"/>
              <a:t>8/9/21</a:t>
            </a:fld>
            <a:endParaRPr lang="en-US"/>
          </a:p>
        </p:txBody>
      </p:sp>
      <p:sp>
        <p:nvSpPr>
          <p:cNvPr id="5" name="Footer Placeholder 4">
            <a:extLst>
              <a:ext uri="{FF2B5EF4-FFF2-40B4-BE49-F238E27FC236}">
                <a16:creationId xmlns:a16="http://schemas.microsoft.com/office/drawing/2014/main" id="{6D9026A9-3C17-FC4A-88E0-B736D9094B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4C73F2-A4E7-9845-B76E-985D0316F067}"/>
              </a:ext>
            </a:extLst>
          </p:cNvPr>
          <p:cNvSpPr>
            <a:spLocks noGrp="1"/>
          </p:cNvSpPr>
          <p:nvPr>
            <p:ph type="sldNum" sz="quarter" idx="12"/>
          </p:nvPr>
        </p:nvSpPr>
        <p:spPr/>
        <p:txBody>
          <a:bodyPr/>
          <a:lstStyle/>
          <a:p>
            <a:fld id="{EAEAD790-6ACD-1745-A47E-9405DCCC39E7}" type="slidenum">
              <a:rPr lang="en-US" smtClean="0"/>
              <a:t>‹#›</a:t>
            </a:fld>
            <a:endParaRPr lang="en-US"/>
          </a:p>
        </p:txBody>
      </p:sp>
    </p:spTree>
    <p:extLst>
      <p:ext uri="{BB962C8B-B14F-4D97-AF65-F5344CB8AC3E}">
        <p14:creationId xmlns:p14="http://schemas.microsoft.com/office/powerpoint/2010/main" val="3012246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DAEB5-31FD-F54D-BD85-A37E0D3990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45A59-2880-5348-BCC8-1696DEF826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818BE0-5409-4740-8702-6619B260B8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EA1622-2A61-2848-A3FA-FE0E7BFDFDD3}"/>
              </a:ext>
            </a:extLst>
          </p:cNvPr>
          <p:cNvSpPr>
            <a:spLocks noGrp="1"/>
          </p:cNvSpPr>
          <p:nvPr>
            <p:ph type="dt" sz="half" idx="10"/>
          </p:nvPr>
        </p:nvSpPr>
        <p:spPr/>
        <p:txBody>
          <a:bodyPr/>
          <a:lstStyle/>
          <a:p>
            <a:fld id="{F5C5D2AE-3104-2846-9273-FDDAE286BD71}" type="datetimeFigureOut">
              <a:rPr lang="en-US" smtClean="0"/>
              <a:t>8/9/21</a:t>
            </a:fld>
            <a:endParaRPr lang="en-US"/>
          </a:p>
        </p:txBody>
      </p:sp>
      <p:sp>
        <p:nvSpPr>
          <p:cNvPr id="6" name="Footer Placeholder 5">
            <a:extLst>
              <a:ext uri="{FF2B5EF4-FFF2-40B4-BE49-F238E27FC236}">
                <a16:creationId xmlns:a16="http://schemas.microsoft.com/office/drawing/2014/main" id="{1CB85474-4E46-3047-9885-6361063079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B13F3F-9F5A-6040-BAF3-697148BA43CD}"/>
              </a:ext>
            </a:extLst>
          </p:cNvPr>
          <p:cNvSpPr>
            <a:spLocks noGrp="1"/>
          </p:cNvSpPr>
          <p:nvPr>
            <p:ph type="sldNum" sz="quarter" idx="12"/>
          </p:nvPr>
        </p:nvSpPr>
        <p:spPr/>
        <p:txBody>
          <a:bodyPr/>
          <a:lstStyle/>
          <a:p>
            <a:fld id="{EAEAD790-6ACD-1745-A47E-9405DCCC39E7}" type="slidenum">
              <a:rPr lang="en-US" smtClean="0"/>
              <a:t>‹#›</a:t>
            </a:fld>
            <a:endParaRPr lang="en-US"/>
          </a:p>
        </p:txBody>
      </p:sp>
    </p:spTree>
    <p:extLst>
      <p:ext uri="{BB962C8B-B14F-4D97-AF65-F5344CB8AC3E}">
        <p14:creationId xmlns:p14="http://schemas.microsoft.com/office/powerpoint/2010/main" val="753433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D0A6-3AF7-3946-A489-C25539196B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78E389-9217-0144-8F4B-0D9CEAA218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E57327-0C5B-5E47-A613-339B6580DB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528B28-FF86-8245-A723-7036CC9DD1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2B998A-486C-CF4A-93F8-340C2F3BB5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3250D4-36DA-2C40-B13F-F17A65360C3C}"/>
              </a:ext>
            </a:extLst>
          </p:cNvPr>
          <p:cNvSpPr>
            <a:spLocks noGrp="1"/>
          </p:cNvSpPr>
          <p:nvPr>
            <p:ph type="dt" sz="half" idx="10"/>
          </p:nvPr>
        </p:nvSpPr>
        <p:spPr/>
        <p:txBody>
          <a:bodyPr/>
          <a:lstStyle/>
          <a:p>
            <a:fld id="{F5C5D2AE-3104-2846-9273-FDDAE286BD71}" type="datetimeFigureOut">
              <a:rPr lang="en-US" smtClean="0"/>
              <a:t>8/9/21</a:t>
            </a:fld>
            <a:endParaRPr lang="en-US"/>
          </a:p>
        </p:txBody>
      </p:sp>
      <p:sp>
        <p:nvSpPr>
          <p:cNvPr id="8" name="Footer Placeholder 7">
            <a:extLst>
              <a:ext uri="{FF2B5EF4-FFF2-40B4-BE49-F238E27FC236}">
                <a16:creationId xmlns:a16="http://schemas.microsoft.com/office/drawing/2014/main" id="{9EF9E099-D7C5-6B4A-8729-E7F53EE574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E086D2-1A63-7C43-8523-6E1057490869}"/>
              </a:ext>
            </a:extLst>
          </p:cNvPr>
          <p:cNvSpPr>
            <a:spLocks noGrp="1"/>
          </p:cNvSpPr>
          <p:nvPr>
            <p:ph type="sldNum" sz="quarter" idx="12"/>
          </p:nvPr>
        </p:nvSpPr>
        <p:spPr/>
        <p:txBody>
          <a:bodyPr/>
          <a:lstStyle/>
          <a:p>
            <a:fld id="{EAEAD790-6ACD-1745-A47E-9405DCCC39E7}" type="slidenum">
              <a:rPr lang="en-US" smtClean="0"/>
              <a:t>‹#›</a:t>
            </a:fld>
            <a:endParaRPr lang="en-US"/>
          </a:p>
        </p:txBody>
      </p:sp>
    </p:spTree>
    <p:extLst>
      <p:ext uri="{BB962C8B-B14F-4D97-AF65-F5344CB8AC3E}">
        <p14:creationId xmlns:p14="http://schemas.microsoft.com/office/powerpoint/2010/main" val="787041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7A779-8742-8A4B-92B4-E7BC9EC8BF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F52054-A8CC-1E4E-B870-FF35C72B9FB8}"/>
              </a:ext>
            </a:extLst>
          </p:cNvPr>
          <p:cNvSpPr>
            <a:spLocks noGrp="1"/>
          </p:cNvSpPr>
          <p:nvPr>
            <p:ph type="dt" sz="half" idx="10"/>
          </p:nvPr>
        </p:nvSpPr>
        <p:spPr/>
        <p:txBody>
          <a:bodyPr/>
          <a:lstStyle/>
          <a:p>
            <a:fld id="{F5C5D2AE-3104-2846-9273-FDDAE286BD71}" type="datetimeFigureOut">
              <a:rPr lang="en-US" smtClean="0"/>
              <a:t>8/9/21</a:t>
            </a:fld>
            <a:endParaRPr lang="en-US"/>
          </a:p>
        </p:txBody>
      </p:sp>
      <p:sp>
        <p:nvSpPr>
          <p:cNvPr id="4" name="Footer Placeholder 3">
            <a:extLst>
              <a:ext uri="{FF2B5EF4-FFF2-40B4-BE49-F238E27FC236}">
                <a16:creationId xmlns:a16="http://schemas.microsoft.com/office/drawing/2014/main" id="{14CC814B-5DF5-1042-A1B7-A8E0482110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E5B735-B9E8-EE4C-82A6-67A631732617}"/>
              </a:ext>
            </a:extLst>
          </p:cNvPr>
          <p:cNvSpPr>
            <a:spLocks noGrp="1"/>
          </p:cNvSpPr>
          <p:nvPr>
            <p:ph type="sldNum" sz="quarter" idx="12"/>
          </p:nvPr>
        </p:nvSpPr>
        <p:spPr/>
        <p:txBody>
          <a:bodyPr/>
          <a:lstStyle/>
          <a:p>
            <a:fld id="{EAEAD790-6ACD-1745-A47E-9405DCCC39E7}" type="slidenum">
              <a:rPr lang="en-US" smtClean="0"/>
              <a:t>‹#›</a:t>
            </a:fld>
            <a:endParaRPr lang="en-US"/>
          </a:p>
        </p:txBody>
      </p:sp>
    </p:spTree>
    <p:extLst>
      <p:ext uri="{BB962C8B-B14F-4D97-AF65-F5344CB8AC3E}">
        <p14:creationId xmlns:p14="http://schemas.microsoft.com/office/powerpoint/2010/main" val="3900222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DA75C7-C8DA-DA41-8583-CCD45361C8B1}"/>
              </a:ext>
            </a:extLst>
          </p:cNvPr>
          <p:cNvSpPr>
            <a:spLocks noGrp="1"/>
          </p:cNvSpPr>
          <p:nvPr>
            <p:ph type="dt" sz="half" idx="10"/>
          </p:nvPr>
        </p:nvSpPr>
        <p:spPr/>
        <p:txBody>
          <a:bodyPr/>
          <a:lstStyle/>
          <a:p>
            <a:fld id="{F5C5D2AE-3104-2846-9273-FDDAE286BD71}" type="datetimeFigureOut">
              <a:rPr lang="en-US" smtClean="0"/>
              <a:t>8/9/21</a:t>
            </a:fld>
            <a:endParaRPr lang="en-US"/>
          </a:p>
        </p:txBody>
      </p:sp>
      <p:sp>
        <p:nvSpPr>
          <p:cNvPr id="3" name="Footer Placeholder 2">
            <a:extLst>
              <a:ext uri="{FF2B5EF4-FFF2-40B4-BE49-F238E27FC236}">
                <a16:creationId xmlns:a16="http://schemas.microsoft.com/office/drawing/2014/main" id="{8E08ECAB-6451-0740-8283-480CFE6ED3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71F7EC-6975-D24D-AB4B-0BE1C7AB6FA9}"/>
              </a:ext>
            </a:extLst>
          </p:cNvPr>
          <p:cNvSpPr>
            <a:spLocks noGrp="1"/>
          </p:cNvSpPr>
          <p:nvPr>
            <p:ph type="sldNum" sz="quarter" idx="12"/>
          </p:nvPr>
        </p:nvSpPr>
        <p:spPr/>
        <p:txBody>
          <a:bodyPr/>
          <a:lstStyle/>
          <a:p>
            <a:fld id="{EAEAD790-6ACD-1745-A47E-9405DCCC39E7}" type="slidenum">
              <a:rPr lang="en-US" smtClean="0"/>
              <a:t>‹#›</a:t>
            </a:fld>
            <a:endParaRPr lang="en-US"/>
          </a:p>
        </p:txBody>
      </p:sp>
    </p:spTree>
    <p:extLst>
      <p:ext uri="{BB962C8B-B14F-4D97-AF65-F5344CB8AC3E}">
        <p14:creationId xmlns:p14="http://schemas.microsoft.com/office/powerpoint/2010/main" val="2389454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26929-18DD-934B-89D2-12D7152991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EE3688-31E0-3745-96E6-AB7E72B70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80F43D-4B20-9346-98DB-1BF94E3FE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9307BE-EE3E-8749-B0C9-9695B7D40781}"/>
              </a:ext>
            </a:extLst>
          </p:cNvPr>
          <p:cNvSpPr>
            <a:spLocks noGrp="1"/>
          </p:cNvSpPr>
          <p:nvPr>
            <p:ph type="dt" sz="half" idx="10"/>
          </p:nvPr>
        </p:nvSpPr>
        <p:spPr/>
        <p:txBody>
          <a:bodyPr/>
          <a:lstStyle/>
          <a:p>
            <a:fld id="{F5C5D2AE-3104-2846-9273-FDDAE286BD71}" type="datetimeFigureOut">
              <a:rPr lang="en-US" smtClean="0"/>
              <a:t>8/9/21</a:t>
            </a:fld>
            <a:endParaRPr lang="en-US"/>
          </a:p>
        </p:txBody>
      </p:sp>
      <p:sp>
        <p:nvSpPr>
          <p:cNvPr id="6" name="Footer Placeholder 5">
            <a:extLst>
              <a:ext uri="{FF2B5EF4-FFF2-40B4-BE49-F238E27FC236}">
                <a16:creationId xmlns:a16="http://schemas.microsoft.com/office/drawing/2014/main" id="{AA126D51-3DB5-0748-AF00-1E85A6FF2E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28559F-F4F0-034C-97EB-157AB865989F}"/>
              </a:ext>
            </a:extLst>
          </p:cNvPr>
          <p:cNvSpPr>
            <a:spLocks noGrp="1"/>
          </p:cNvSpPr>
          <p:nvPr>
            <p:ph type="sldNum" sz="quarter" idx="12"/>
          </p:nvPr>
        </p:nvSpPr>
        <p:spPr/>
        <p:txBody>
          <a:bodyPr/>
          <a:lstStyle/>
          <a:p>
            <a:fld id="{EAEAD790-6ACD-1745-A47E-9405DCCC39E7}" type="slidenum">
              <a:rPr lang="en-US" smtClean="0"/>
              <a:t>‹#›</a:t>
            </a:fld>
            <a:endParaRPr lang="en-US"/>
          </a:p>
        </p:txBody>
      </p:sp>
    </p:spTree>
    <p:extLst>
      <p:ext uri="{BB962C8B-B14F-4D97-AF65-F5344CB8AC3E}">
        <p14:creationId xmlns:p14="http://schemas.microsoft.com/office/powerpoint/2010/main" val="632688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1638C-AA9D-4D42-ADBD-73EB62E00B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890A08-497E-7842-AB67-19FE903EDE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030F08-369A-1C4D-92AD-FB36889154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015F1-62B8-2845-893D-809EA57D944E}"/>
              </a:ext>
            </a:extLst>
          </p:cNvPr>
          <p:cNvSpPr>
            <a:spLocks noGrp="1"/>
          </p:cNvSpPr>
          <p:nvPr>
            <p:ph type="dt" sz="half" idx="10"/>
          </p:nvPr>
        </p:nvSpPr>
        <p:spPr/>
        <p:txBody>
          <a:bodyPr/>
          <a:lstStyle/>
          <a:p>
            <a:fld id="{F5C5D2AE-3104-2846-9273-FDDAE286BD71}" type="datetimeFigureOut">
              <a:rPr lang="en-US" smtClean="0"/>
              <a:t>8/9/21</a:t>
            </a:fld>
            <a:endParaRPr lang="en-US"/>
          </a:p>
        </p:txBody>
      </p:sp>
      <p:sp>
        <p:nvSpPr>
          <p:cNvPr id="6" name="Footer Placeholder 5">
            <a:extLst>
              <a:ext uri="{FF2B5EF4-FFF2-40B4-BE49-F238E27FC236}">
                <a16:creationId xmlns:a16="http://schemas.microsoft.com/office/drawing/2014/main" id="{50B394D4-53A0-5B47-9585-B0E76CB84F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16B317-CBD9-504E-BAEC-8B42C6E802D3}"/>
              </a:ext>
            </a:extLst>
          </p:cNvPr>
          <p:cNvSpPr>
            <a:spLocks noGrp="1"/>
          </p:cNvSpPr>
          <p:nvPr>
            <p:ph type="sldNum" sz="quarter" idx="12"/>
          </p:nvPr>
        </p:nvSpPr>
        <p:spPr/>
        <p:txBody>
          <a:bodyPr/>
          <a:lstStyle/>
          <a:p>
            <a:fld id="{EAEAD790-6ACD-1745-A47E-9405DCCC39E7}" type="slidenum">
              <a:rPr lang="en-US" smtClean="0"/>
              <a:t>‹#›</a:t>
            </a:fld>
            <a:endParaRPr lang="en-US"/>
          </a:p>
        </p:txBody>
      </p:sp>
    </p:spTree>
    <p:extLst>
      <p:ext uri="{BB962C8B-B14F-4D97-AF65-F5344CB8AC3E}">
        <p14:creationId xmlns:p14="http://schemas.microsoft.com/office/powerpoint/2010/main" val="2119069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9EC139-3067-9748-9134-1BDFBA3D7D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DE9720-F36F-C845-B278-352EED552D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CA0CC-2B19-7344-AED0-AB97153DE0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C5D2AE-3104-2846-9273-FDDAE286BD71}" type="datetimeFigureOut">
              <a:rPr lang="en-US" smtClean="0"/>
              <a:t>8/9/21</a:t>
            </a:fld>
            <a:endParaRPr lang="en-US"/>
          </a:p>
        </p:txBody>
      </p:sp>
      <p:sp>
        <p:nvSpPr>
          <p:cNvPr id="5" name="Footer Placeholder 4">
            <a:extLst>
              <a:ext uri="{FF2B5EF4-FFF2-40B4-BE49-F238E27FC236}">
                <a16:creationId xmlns:a16="http://schemas.microsoft.com/office/drawing/2014/main" id="{6C3125E2-D35D-1348-BE2D-C00DD93837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C1C06E-56F1-2D46-8CE1-54A9D19A6C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EAD790-6ACD-1745-A47E-9405DCCC39E7}" type="slidenum">
              <a:rPr lang="en-US" smtClean="0"/>
              <a:t>‹#›</a:t>
            </a:fld>
            <a:endParaRPr lang="en-US"/>
          </a:p>
        </p:txBody>
      </p:sp>
    </p:spTree>
    <p:extLst>
      <p:ext uri="{BB962C8B-B14F-4D97-AF65-F5344CB8AC3E}">
        <p14:creationId xmlns:p14="http://schemas.microsoft.com/office/powerpoint/2010/main" val="421981656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049058-26A3-0947-B162-EE0C8E6AA69A}"/>
              </a:ext>
            </a:extLst>
          </p:cNvPr>
          <p:cNvPicPr>
            <a:picLocks noChangeAspect="1"/>
          </p:cNvPicPr>
          <p:nvPr/>
        </p:nvPicPr>
        <p:blipFill rotWithShape="1">
          <a:blip r:embed="rId2">
            <a:alphaModFix amt="35000"/>
          </a:blip>
          <a:srcRect l="19596"/>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E919552-0E18-CC48-8987-0C8083A3CB37}"/>
              </a:ext>
            </a:extLst>
          </p:cNvPr>
          <p:cNvSpPr/>
          <p:nvPr/>
        </p:nvSpPr>
        <p:spPr>
          <a:xfrm>
            <a:off x="1909119" y="481914"/>
            <a:ext cx="8373761" cy="2769989"/>
          </a:xfrm>
          <a:prstGeom prst="rect">
            <a:avLst/>
          </a:prstGeom>
        </p:spPr>
        <p:txBody>
          <a:bodyPr wrap="square">
            <a:spAutoFit/>
          </a:bodyPr>
          <a:lstStyle/>
          <a:p>
            <a:pPr algn="ctr"/>
            <a:r>
              <a:rPr lang="en-US" sz="3600" dirty="0">
                <a:effectLst/>
              </a:rPr>
              <a:t>Price Prediction for Airbnb Listings in San Francisco</a:t>
            </a:r>
          </a:p>
          <a:p>
            <a:pPr algn="ctr"/>
            <a:endParaRPr lang="en-US" sz="3600" dirty="0">
              <a:effectLst/>
            </a:endParaRPr>
          </a:p>
          <a:p>
            <a:pPr algn="ctr"/>
            <a:r>
              <a:rPr lang="en-US" sz="2400" b="1" dirty="0"/>
              <a:t>Yavuz Dagdas, PhD</a:t>
            </a:r>
            <a:r>
              <a:rPr lang="en-US" sz="2400" b="1" dirty="0">
                <a:effectLst/>
              </a:rPr>
              <a:t> </a:t>
            </a:r>
          </a:p>
          <a:p>
            <a:pPr algn="ctr"/>
            <a:endParaRPr lang="en-US" sz="2400" b="1" dirty="0"/>
          </a:p>
          <a:p>
            <a:pPr algn="ctr"/>
            <a:r>
              <a:rPr lang="en-US" dirty="0">
                <a:effectLst/>
              </a:rPr>
              <a:t>Data Science Career Track Capstone Project, December 2020 Cohort</a:t>
            </a:r>
          </a:p>
        </p:txBody>
      </p:sp>
      <p:sp>
        <p:nvSpPr>
          <p:cNvPr id="7" name="Rectangle 6">
            <a:extLst>
              <a:ext uri="{FF2B5EF4-FFF2-40B4-BE49-F238E27FC236}">
                <a16:creationId xmlns:a16="http://schemas.microsoft.com/office/drawing/2014/main" id="{520C6427-C757-AF43-AF38-6C36FA15CDBE}"/>
              </a:ext>
            </a:extLst>
          </p:cNvPr>
          <p:cNvSpPr/>
          <p:nvPr/>
        </p:nvSpPr>
        <p:spPr>
          <a:xfrm>
            <a:off x="9248687" y="4803231"/>
            <a:ext cx="2695828" cy="369332"/>
          </a:xfrm>
          <a:prstGeom prst="rect">
            <a:avLst/>
          </a:prstGeom>
        </p:spPr>
        <p:txBody>
          <a:bodyPr wrap="square">
            <a:spAutoFit/>
          </a:bodyPr>
          <a:lstStyle/>
          <a:p>
            <a:pPr algn="ctr"/>
            <a:r>
              <a:rPr lang="en-US" dirty="0"/>
              <a:t>Springboard Mentor</a:t>
            </a:r>
          </a:p>
        </p:txBody>
      </p:sp>
      <p:pic>
        <p:nvPicPr>
          <p:cNvPr id="8" name="Picture 7">
            <a:extLst>
              <a:ext uri="{FF2B5EF4-FFF2-40B4-BE49-F238E27FC236}">
                <a16:creationId xmlns:a16="http://schemas.microsoft.com/office/drawing/2014/main" id="{A9466E3B-96F6-E14A-B5F8-116A9FBCE4FF}"/>
              </a:ext>
            </a:extLst>
          </p:cNvPr>
          <p:cNvPicPr>
            <a:picLocks noChangeAspect="1"/>
          </p:cNvPicPr>
          <p:nvPr/>
        </p:nvPicPr>
        <p:blipFill>
          <a:blip r:embed="rId3"/>
          <a:stretch>
            <a:fillRect/>
          </a:stretch>
        </p:blipFill>
        <p:spPr>
          <a:xfrm>
            <a:off x="10035742" y="5274615"/>
            <a:ext cx="1121719" cy="1121719"/>
          </a:xfrm>
          <a:prstGeom prst="rect">
            <a:avLst/>
          </a:prstGeom>
        </p:spPr>
      </p:pic>
      <p:sp>
        <p:nvSpPr>
          <p:cNvPr id="10" name="Rectangle 9">
            <a:extLst>
              <a:ext uri="{FF2B5EF4-FFF2-40B4-BE49-F238E27FC236}">
                <a16:creationId xmlns:a16="http://schemas.microsoft.com/office/drawing/2014/main" id="{86226316-8330-6E4F-8E81-6A03C93B92E9}"/>
              </a:ext>
            </a:extLst>
          </p:cNvPr>
          <p:cNvSpPr/>
          <p:nvPr/>
        </p:nvSpPr>
        <p:spPr>
          <a:xfrm>
            <a:off x="10035742" y="6498386"/>
            <a:ext cx="1552348" cy="338554"/>
          </a:xfrm>
          <a:prstGeom prst="rect">
            <a:avLst/>
          </a:prstGeom>
        </p:spPr>
        <p:txBody>
          <a:bodyPr wrap="none">
            <a:spAutoFit/>
          </a:bodyPr>
          <a:lstStyle/>
          <a:p>
            <a:pPr lvl="0" eaLnBrk="0" fontAlgn="base" hangingPunct="0">
              <a:spcBef>
                <a:spcPct val="0"/>
              </a:spcBef>
              <a:spcAft>
                <a:spcPct val="0"/>
              </a:spcAft>
            </a:pPr>
            <a:r>
              <a:rPr lang="en-US" altLang="en-US" sz="1600" dirty="0"/>
              <a:t>Blake </a:t>
            </a:r>
            <a:r>
              <a:rPr lang="en-US" altLang="en-US" sz="1600" dirty="0" err="1"/>
              <a:t>Arensdorf</a:t>
            </a:r>
            <a:r>
              <a:rPr lang="en-US" altLang="en-US" sz="1600" dirty="0"/>
              <a:t> </a:t>
            </a:r>
          </a:p>
        </p:txBody>
      </p:sp>
    </p:spTree>
    <p:extLst>
      <p:ext uri="{BB962C8B-B14F-4D97-AF65-F5344CB8AC3E}">
        <p14:creationId xmlns:p14="http://schemas.microsoft.com/office/powerpoint/2010/main" val="1114972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30D3CFB-82C0-A44E-A030-DDEF0137758E}"/>
              </a:ext>
            </a:extLst>
          </p:cNvPr>
          <p:cNvSpPr/>
          <p:nvPr/>
        </p:nvSpPr>
        <p:spPr>
          <a:xfrm>
            <a:off x="0" y="0"/>
            <a:ext cx="12192000" cy="98854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dirty="0"/>
              <a:t>Optimization of Model for Price Range</a:t>
            </a:r>
          </a:p>
        </p:txBody>
      </p:sp>
      <p:sp>
        <p:nvSpPr>
          <p:cNvPr id="5" name="TextBox 4">
            <a:extLst>
              <a:ext uri="{FF2B5EF4-FFF2-40B4-BE49-F238E27FC236}">
                <a16:creationId xmlns:a16="http://schemas.microsoft.com/office/drawing/2014/main" id="{0B520724-024D-A347-8FB6-FDB2FE9D7665}"/>
              </a:ext>
            </a:extLst>
          </p:cNvPr>
          <p:cNvSpPr txBox="1"/>
          <p:nvPr/>
        </p:nvSpPr>
        <p:spPr>
          <a:xfrm>
            <a:off x="266606" y="1265167"/>
            <a:ext cx="11332918" cy="1569660"/>
          </a:xfrm>
          <a:prstGeom prst="rect">
            <a:avLst/>
          </a:prstGeom>
          <a:noFill/>
        </p:spPr>
        <p:txBody>
          <a:bodyPr wrap="square" rtlCol="0">
            <a:spAutoFit/>
          </a:bodyPr>
          <a:lstStyle/>
          <a:p>
            <a:r>
              <a:rPr lang="en-US" sz="2400" dirty="0"/>
              <a:t>The model predicts the prices of listings in the low price range higher, and vice versa. </a:t>
            </a:r>
          </a:p>
          <a:p>
            <a:endParaRPr lang="en-US" sz="2400" dirty="0"/>
          </a:p>
          <a:p>
            <a:r>
              <a:rPr lang="en-US" sz="2400" dirty="0"/>
              <a:t>Can we improve the model performance if we divide the data frame with respect to price of the listings and optimize model for each segment?</a:t>
            </a:r>
          </a:p>
        </p:txBody>
      </p:sp>
      <p:sp>
        <p:nvSpPr>
          <p:cNvPr id="7" name="Rectangle 6">
            <a:extLst>
              <a:ext uri="{FF2B5EF4-FFF2-40B4-BE49-F238E27FC236}">
                <a16:creationId xmlns:a16="http://schemas.microsoft.com/office/drawing/2014/main" id="{A41AE4C5-6F61-6F48-BCB3-3E4D80C5B5E2}"/>
              </a:ext>
            </a:extLst>
          </p:cNvPr>
          <p:cNvSpPr/>
          <p:nvPr/>
        </p:nvSpPr>
        <p:spPr>
          <a:xfrm>
            <a:off x="1591971" y="2939158"/>
            <a:ext cx="5096505" cy="182124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Divide the data frame based on listing price</a:t>
            </a:r>
          </a:p>
          <a:p>
            <a:endParaRPr lang="en-US" b="1" dirty="0">
              <a:solidFill>
                <a:schemeClr val="tx1"/>
              </a:solidFill>
            </a:endParaRPr>
          </a:p>
          <a:p>
            <a:pPr marL="342900" indent="-342900">
              <a:buFont typeface="Arial" panose="020B0604020202020204" pitchFamily="34" charset="0"/>
              <a:buChar char="•"/>
            </a:pPr>
            <a:r>
              <a:rPr lang="en-US" dirty="0">
                <a:solidFill>
                  <a:schemeClr val="tx1"/>
                </a:solidFill>
              </a:rPr>
              <a:t>What is the threshold price for dividing the data? </a:t>
            </a:r>
          </a:p>
          <a:p>
            <a:pPr marL="742950" lvl="1" indent="-285750">
              <a:buFont typeface="Arial" panose="020B0604020202020204" pitchFamily="34" charset="0"/>
              <a:buChar char="•"/>
            </a:pPr>
            <a:r>
              <a:rPr lang="en-US" dirty="0">
                <a:solidFill>
                  <a:schemeClr val="tx1"/>
                </a:solidFill>
              </a:rPr>
              <a:t>Bin the % Error using price of the listing</a:t>
            </a:r>
          </a:p>
          <a:p>
            <a:pPr marL="742950" lvl="1" indent="-285750">
              <a:buFont typeface="Arial" panose="020B0604020202020204" pitchFamily="34" charset="0"/>
              <a:buChar char="•"/>
            </a:pPr>
            <a:r>
              <a:rPr lang="en-US" dirty="0">
                <a:solidFill>
                  <a:schemeClr val="tx1"/>
                </a:solidFill>
              </a:rPr>
              <a:t>Investigate %Error distribution</a:t>
            </a:r>
          </a:p>
          <a:p>
            <a:pPr marL="742950" lvl="1" indent="-285750">
              <a:buFont typeface="Arial" panose="020B0604020202020204" pitchFamily="34" charset="0"/>
              <a:buChar char="•"/>
            </a:pPr>
            <a:r>
              <a:rPr lang="en-US" dirty="0">
                <a:solidFill>
                  <a:schemeClr val="tx1"/>
                </a:solidFill>
              </a:rPr>
              <a:t>Divide the data into two</a:t>
            </a:r>
          </a:p>
          <a:p>
            <a:pPr marL="800100" lvl="1" indent="-342900">
              <a:buFont typeface="Arial" panose="020B0604020202020204" pitchFamily="34" charset="0"/>
              <a:buChar char="•"/>
            </a:pPr>
            <a:endParaRPr lang="en-US" dirty="0">
              <a:solidFill>
                <a:schemeClr val="tx1"/>
              </a:solidFill>
            </a:endParaRPr>
          </a:p>
          <a:p>
            <a:pPr marL="342900" indent="-342900">
              <a:buFont typeface="+mj-lt"/>
              <a:buAutoNum type="arabicPeriod"/>
            </a:pPr>
            <a:endParaRPr lang="en-US" dirty="0">
              <a:solidFill>
                <a:schemeClr val="tx1"/>
              </a:solidFill>
            </a:endParaRPr>
          </a:p>
          <a:p>
            <a:pPr marL="342900" indent="-342900">
              <a:buFont typeface="+mj-lt"/>
              <a:buAutoNum type="arabicPeriod"/>
            </a:pPr>
            <a:endParaRPr lang="en-US" dirty="0">
              <a:solidFill>
                <a:schemeClr val="tx1"/>
              </a:solidFill>
            </a:endParaRPr>
          </a:p>
          <a:p>
            <a:pPr marL="342900" indent="-342900">
              <a:buFont typeface="+mj-lt"/>
              <a:buAutoNum type="arabicPeriod"/>
            </a:pPr>
            <a:endParaRPr lang="en-US" dirty="0">
              <a:solidFill>
                <a:schemeClr val="tx1"/>
              </a:solidFill>
            </a:endParaRPr>
          </a:p>
        </p:txBody>
      </p:sp>
      <p:sp>
        <p:nvSpPr>
          <p:cNvPr id="9" name="Rectangle 8">
            <a:extLst>
              <a:ext uri="{FF2B5EF4-FFF2-40B4-BE49-F238E27FC236}">
                <a16:creationId xmlns:a16="http://schemas.microsoft.com/office/drawing/2014/main" id="{1E8ED51A-C574-0845-889A-118EBD3D6DDF}"/>
              </a:ext>
            </a:extLst>
          </p:cNvPr>
          <p:cNvSpPr/>
          <p:nvPr/>
        </p:nvSpPr>
        <p:spPr>
          <a:xfrm>
            <a:off x="1617998" y="5313257"/>
            <a:ext cx="5070478" cy="121858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&amp; Cross-validation &amp; hyper-parameter tuning:</a:t>
            </a:r>
          </a:p>
          <a:p>
            <a:pPr marL="342900" indent="-342900">
              <a:buFont typeface="+mj-lt"/>
              <a:buAutoNum type="arabicPeriod"/>
            </a:pPr>
            <a:r>
              <a:rPr lang="en-US" dirty="0">
                <a:solidFill>
                  <a:schemeClr val="tx1"/>
                </a:solidFill>
              </a:rPr>
              <a:t>5-fold cross-validation</a:t>
            </a:r>
          </a:p>
          <a:p>
            <a:pPr marL="342900" indent="-342900">
              <a:buFont typeface="+mj-lt"/>
              <a:buAutoNum type="arabicPeriod"/>
            </a:pPr>
            <a:r>
              <a:rPr lang="en-US" dirty="0">
                <a:solidFill>
                  <a:schemeClr val="tx1"/>
                </a:solidFill>
              </a:rPr>
              <a:t>Using GridSearchCV of </a:t>
            </a:r>
            <a:r>
              <a:rPr lang="en-US" dirty="0" err="1">
                <a:solidFill>
                  <a:schemeClr val="tx1"/>
                </a:solidFill>
              </a:rPr>
              <a:t>scikit</a:t>
            </a:r>
            <a:r>
              <a:rPr lang="en-US" dirty="0">
                <a:solidFill>
                  <a:schemeClr val="tx1"/>
                </a:solidFill>
              </a:rPr>
              <a:t>-learn</a:t>
            </a:r>
          </a:p>
          <a:p>
            <a:pPr marL="342900" indent="-342900">
              <a:buFont typeface="+mj-lt"/>
              <a:buAutoNum type="arabicPeriod"/>
            </a:pPr>
            <a:r>
              <a:rPr lang="en-US" dirty="0">
                <a:solidFill>
                  <a:schemeClr val="tx1"/>
                </a:solidFill>
              </a:rPr>
              <a:t>Evaluation metric: R-squared</a:t>
            </a:r>
          </a:p>
          <a:p>
            <a:r>
              <a:rPr lang="en-US" b="1" dirty="0">
                <a:solidFill>
                  <a:schemeClr val="tx1"/>
                </a:solidFill>
              </a:rPr>
              <a:t> </a:t>
            </a:r>
          </a:p>
        </p:txBody>
      </p:sp>
      <p:sp>
        <p:nvSpPr>
          <p:cNvPr id="11" name="Right Arrow 10">
            <a:extLst>
              <a:ext uri="{FF2B5EF4-FFF2-40B4-BE49-F238E27FC236}">
                <a16:creationId xmlns:a16="http://schemas.microsoft.com/office/drawing/2014/main" id="{29721008-B21C-804C-8465-FBF4CB0279ED}"/>
              </a:ext>
            </a:extLst>
          </p:cNvPr>
          <p:cNvSpPr/>
          <p:nvPr/>
        </p:nvSpPr>
        <p:spPr>
          <a:xfrm rot="5400000">
            <a:off x="3819596" y="4986693"/>
            <a:ext cx="407373" cy="1189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2653838-26DA-C64F-8471-A8E334A27399}"/>
              </a:ext>
            </a:extLst>
          </p:cNvPr>
          <p:cNvSpPr/>
          <p:nvPr/>
        </p:nvSpPr>
        <p:spPr>
          <a:xfrm>
            <a:off x="7328622" y="3003307"/>
            <a:ext cx="2067690" cy="1200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Training the model using optimized parameters</a:t>
            </a:r>
          </a:p>
        </p:txBody>
      </p:sp>
      <p:sp>
        <p:nvSpPr>
          <p:cNvPr id="15" name="Rectangle 14">
            <a:extLst>
              <a:ext uri="{FF2B5EF4-FFF2-40B4-BE49-F238E27FC236}">
                <a16:creationId xmlns:a16="http://schemas.microsoft.com/office/drawing/2014/main" id="{493B80C2-9CC3-4443-8FDB-0A2DC3954503}"/>
              </a:ext>
            </a:extLst>
          </p:cNvPr>
          <p:cNvSpPr/>
          <p:nvPr/>
        </p:nvSpPr>
        <p:spPr>
          <a:xfrm>
            <a:off x="7328622" y="5115975"/>
            <a:ext cx="2067690" cy="1200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Performance evaluation on test dataset</a:t>
            </a:r>
          </a:p>
        </p:txBody>
      </p:sp>
      <p:cxnSp>
        <p:nvCxnSpPr>
          <p:cNvPr id="20" name="Curved Connector 19">
            <a:extLst>
              <a:ext uri="{FF2B5EF4-FFF2-40B4-BE49-F238E27FC236}">
                <a16:creationId xmlns:a16="http://schemas.microsoft.com/office/drawing/2014/main" id="{172DBAE6-7595-C842-B00D-49F9A5F30036}"/>
              </a:ext>
            </a:extLst>
          </p:cNvPr>
          <p:cNvCxnSpPr>
            <a:cxnSpLocks/>
          </p:cNvCxnSpPr>
          <p:nvPr/>
        </p:nvCxnSpPr>
        <p:spPr>
          <a:xfrm rot="5400000" flipH="1" flipV="1">
            <a:off x="5996811" y="4365328"/>
            <a:ext cx="2023476" cy="49976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Right Arrow 24">
            <a:extLst>
              <a:ext uri="{FF2B5EF4-FFF2-40B4-BE49-F238E27FC236}">
                <a16:creationId xmlns:a16="http://schemas.microsoft.com/office/drawing/2014/main" id="{3D4ACCBB-BEEE-C84E-AC79-516BB146F42E}"/>
              </a:ext>
            </a:extLst>
          </p:cNvPr>
          <p:cNvSpPr/>
          <p:nvPr/>
        </p:nvSpPr>
        <p:spPr>
          <a:xfrm rot="5400000">
            <a:off x="7987383" y="4641670"/>
            <a:ext cx="407373" cy="1189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458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30D3CFB-82C0-A44E-A030-DDEF0137758E}"/>
              </a:ext>
            </a:extLst>
          </p:cNvPr>
          <p:cNvSpPr/>
          <p:nvPr/>
        </p:nvSpPr>
        <p:spPr>
          <a:xfrm>
            <a:off x="0" y="0"/>
            <a:ext cx="12192000" cy="98854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dirty="0"/>
              <a:t>Optimization of Model for Price Range</a:t>
            </a:r>
          </a:p>
        </p:txBody>
      </p:sp>
      <p:pic>
        <p:nvPicPr>
          <p:cNvPr id="4" name="Picture 3">
            <a:extLst>
              <a:ext uri="{FF2B5EF4-FFF2-40B4-BE49-F238E27FC236}">
                <a16:creationId xmlns:a16="http://schemas.microsoft.com/office/drawing/2014/main" id="{FC207DE8-2BFE-5B4D-B0E3-1EF6A316D35E}"/>
              </a:ext>
            </a:extLst>
          </p:cNvPr>
          <p:cNvPicPr>
            <a:picLocks noChangeAspect="1"/>
          </p:cNvPicPr>
          <p:nvPr/>
        </p:nvPicPr>
        <p:blipFill>
          <a:blip r:embed="rId2"/>
          <a:stretch>
            <a:fillRect/>
          </a:stretch>
        </p:blipFill>
        <p:spPr>
          <a:xfrm>
            <a:off x="770487" y="1275130"/>
            <a:ext cx="4768065" cy="4799852"/>
          </a:xfrm>
          <a:prstGeom prst="rect">
            <a:avLst/>
          </a:prstGeom>
        </p:spPr>
      </p:pic>
      <p:sp>
        <p:nvSpPr>
          <p:cNvPr id="6" name="TextBox 5">
            <a:extLst>
              <a:ext uri="{FF2B5EF4-FFF2-40B4-BE49-F238E27FC236}">
                <a16:creationId xmlns:a16="http://schemas.microsoft.com/office/drawing/2014/main" id="{9D7826E7-C858-A943-A1FB-0E404526A1F8}"/>
              </a:ext>
            </a:extLst>
          </p:cNvPr>
          <p:cNvSpPr txBox="1"/>
          <p:nvPr/>
        </p:nvSpPr>
        <p:spPr>
          <a:xfrm>
            <a:off x="75344" y="6361571"/>
            <a:ext cx="6158353" cy="369332"/>
          </a:xfrm>
          <a:prstGeom prst="rect">
            <a:avLst/>
          </a:prstGeom>
          <a:noFill/>
        </p:spPr>
        <p:txBody>
          <a:bodyPr wrap="none" rtlCol="0">
            <a:spAutoFit/>
          </a:bodyPr>
          <a:lstStyle/>
          <a:p>
            <a:r>
              <a:rPr lang="en-US" dirty="0"/>
              <a:t>~$200 the distribution of %Error shifts from positive to negative</a:t>
            </a:r>
          </a:p>
        </p:txBody>
      </p:sp>
      <p:graphicFrame>
        <p:nvGraphicFramePr>
          <p:cNvPr id="16" name="Table 15">
            <a:extLst>
              <a:ext uri="{FF2B5EF4-FFF2-40B4-BE49-F238E27FC236}">
                <a16:creationId xmlns:a16="http://schemas.microsoft.com/office/drawing/2014/main" id="{34ABBF94-832A-274D-B1C2-44E2B67EED9E}"/>
              </a:ext>
            </a:extLst>
          </p:cNvPr>
          <p:cNvGraphicFramePr>
            <a:graphicFrameLocks noGrp="1"/>
          </p:cNvGraphicFramePr>
          <p:nvPr>
            <p:extLst>
              <p:ext uri="{D42A27DB-BD31-4B8C-83A1-F6EECF244321}">
                <p14:modId xmlns:p14="http://schemas.microsoft.com/office/powerpoint/2010/main" val="1201955568"/>
              </p:ext>
            </p:extLst>
          </p:nvPr>
        </p:nvGraphicFramePr>
        <p:xfrm>
          <a:off x="5921339" y="1515639"/>
          <a:ext cx="5276335" cy="1305564"/>
        </p:xfrm>
        <a:graphic>
          <a:graphicData uri="http://schemas.openxmlformats.org/drawingml/2006/table">
            <a:tbl>
              <a:tblPr firstRow="1" firstCol="1" bandRow="1">
                <a:tableStyleId>{D7AC3CCA-C797-4891-BE02-D94E43425B78}</a:tableStyleId>
              </a:tblPr>
              <a:tblGrid>
                <a:gridCol w="2310714">
                  <a:extLst>
                    <a:ext uri="{9D8B030D-6E8A-4147-A177-3AD203B41FA5}">
                      <a16:colId xmlns:a16="http://schemas.microsoft.com/office/drawing/2014/main" val="3194872397"/>
                    </a:ext>
                  </a:extLst>
                </a:gridCol>
                <a:gridCol w="1445740">
                  <a:extLst>
                    <a:ext uri="{9D8B030D-6E8A-4147-A177-3AD203B41FA5}">
                      <a16:colId xmlns:a16="http://schemas.microsoft.com/office/drawing/2014/main" val="2365534634"/>
                    </a:ext>
                  </a:extLst>
                </a:gridCol>
                <a:gridCol w="1519881">
                  <a:extLst>
                    <a:ext uri="{9D8B030D-6E8A-4147-A177-3AD203B41FA5}">
                      <a16:colId xmlns:a16="http://schemas.microsoft.com/office/drawing/2014/main" val="4206283395"/>
                    </a:ext>
                  </a:extLst>
                </a:gridCol>
              </a:tblGrid>
              <a:tr h="272628">
                <a:tc>
                  <a:txBody>
                    <a:bodyPr/>
                    <a:lstStyle/>
                    <a:p>
                      <a:pPr marL="0" marR="0" algn="r">
                        <a:spcBef>
                          <a:spcPts val="0"/>
                        </a:spcBef>
                        <a:spcAft>
                          <a:spcPts val="0"/>
                        </a:spcAft>
                      </a:pPr>
                      <a:r>
                        <a:rPr lang="en-US" sz="1600" b="0" i="1" dirty="0">
                          <a:effectLst/>
                        </a:rPr>
                        <a:t>Model</a:t>
                      </a:r>
                      <a:endParaRPr lang="en-US" sz="16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600" b="0" i="1" dirty="0">
                          <a:effectLst/>
                        </a:rPr>
                        <a:t>Training Data (R-squared)</a:t>
                      </a:r>
                      <a:endParaRPr lang="en-US" sz="16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600" b="0" i="1" dirty="0">
                          <a:effectLst/>
                        </a:rPr>
                        <a:t>Test Data</a:t>
                      </a:r>
                    </a:p>
                    <a:p>
                      <a:pPr marL="0" marR="0" algn="ctr">
                        <a:spcBef>
                          <a:spcPts val="0"/>
                        </a:spcBef>
                        <a:spcAft>
                          <a:spcPts val="0"/>
                        </a:spcAft>
                      </a:pPr>
                      <a:r>
                        <a:rPr lang="en-US" sz="1600" b="0" i="1" dirty="0">
                          <a:effectLst/>
                          <a:latin typeface="Calibri" panose="020F0502020204030204" pitchFamily="34" charset="0"/>
                          <a:ea typeface="Calibri" panose="020F0502020204030204" pitchFamily="34" charset="0"/>
                          <a:cs typeface="Times New Roman" panose="02020603050405020304" pitchFamily="18" charset="0"/>
                        </a:rPr>
                        <a:t>(R-squared)</a:t>
                      </a:r>
                    </a:p>
                  </a:txBody>
                  <a:tcPr marL="94371" marR="94371"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895436"/>
                  </a:ext>
                </a:extLst>
              </a:tr>
              <a:tr h="272628">
                <a:tc>
                  <a:txBody>
                    <a:bodyPr/>
                    <a:lstStyle/>
                    <a:p>
                      <a:pPr marL="0" marR="0" algn="r">
                        <a:spcBef>
                          <a:spcPts val="0"/>
                        </a:spcBef>
                        <a:spcAft>
                          <a:spcPts val="0"/>
                        </a:spcAft>
                      </a:pPr>
                      <a:r>
                        <a:rPr lang="en-US" sz="1600" b="0" i="1" dirty="0">
                          <a:effectLst/>
                        </a:rPr>
                        <a:t>Price more than $200</a:t>
                      </a:r>
                      <a:endParaRPr lang="en-US" sz="16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600" dirty="0">
                          <a:effectLst/>
                        </a:rPr>
                        <a:t>0.78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dk1">
                        <a:tint val="40000"/>
                        <a:alpha val="40000"/>
                      </a:schemeClr>
                    </a:solidFill>
                  </a:tcPr>
                </a:tc>
                <a:tc>
                  <a:txBody>
                    <a:bodyPr/>
                    <a:lstStyle/>
                    <a:p>
                      <a:pPr marL="0" marR="0" algn="ctr">
                        <a:spcBef>
                          <a:spcPts val="0"/>
                        </a:spcBef>
                        <a:spcAft>
                          <a:spcPts val="0"/>
                        </a:spcAft>
                      </a:pPr>
                      <a:r>
                        <a:rPr lang="en-US" sz="1600" dirty="0">
                          <a:effectLst/>
                        </a:rPr>
                        <a:t>0.29</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dk1">
                        <a:tint val="40000"/>
                        <a:alpha val="40000"/>
                      </a:schemeClr>
                    </a:solidFill>
                  </a:tcPr>
                </a:tc>
                <a:extLst>
                  <a:ext uri="{0D108BD9-81ED-4DB2-BD59-A6C34878D82A}">
                    <a16:rowId xmlns:a16="http://schemas.microsoft.com/office/drawing/2014/main" val="3547164880"/>
                  </a:ext>
                </a:extLst>
              </a:tr>
              <a:tr h="272628">
                <a:tc>
                  <a:txBody>
                    <a:bodyPr/>
                    <a:lstStyle/>
                    <a:p>
                      <a:pPr marL="0" marR="0" algn="r">
                        <a:spcBef>
                          <a:spcPts val="0"/>
                        </a:spcBef>
                        <a:spcAft>
                          <a:spcPts val="0"/>
                        </a:spcAft>
                      </a:pPr>
                      <a:r>
                        <a:rPr lang="en-US" sz="1600" b="0" i="1" dirty="0">
                          <a:effectLst/>
                        </a:rPr>
                        <a:t>Price less than $200</a:t>
                      </a:r>
                      <a:endParaRPr lang="en-US" sz="16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600" dirty="0">
                          <a:effectLst/>
                        </a:rPr>
                        <a:t>0.88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40000"/>
                      </a:schemeClr>
                    </a:solidFill>
                  </a:tcPr>
                </a:tc>
                <a:tc>
                  <a:txBody>
                    <a:bodyPr/>
                    <a:lstStyle/>
                    <a:p>
                      <a:pPr marL="0" marR="0" algn="ctr">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0.65</a:t>
                      </a:r>
                    </a:p>
                  </a:txBody>
                  <a:tcPr marL="94371" marR="94371"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40000"/>
                      </a:schemeClr>
                    </a:solidFill>
                  </a:tcPr>
                </a:tc>
                <a:extLst>
                  <a:ext uri="{0D108BD9-81ED-4DB2-BD59-A6C34878D82A}">
                    <a16:rowId xmlns:a16="http://schemas.microsoft.com/office/drawing/2014/main" val="1903876190"/>
                  </a:ext>
                </a:extLst>
              </a:tr>
              <a:tr h="272628">
                <a:tc>
                  <a:txBody>
                    <a:bodyPr/>
                    <a:lstStyle/>
                    <a:p>
                      <a:pPr marL="0" marR="0" algn="r">
                        <a:spcBef>
                          <a:spcPts val="0"/>
                        </a:spcBef>
                        <a:spcAft>
                          <a:spcPts val="0"/>
                        </a:spcAft>
                      </a:pPr>
                      <a:r>
                        <a:rPr lang="en-US" sz="1600" b="0" i="1" dirty="0">
                          <a:effectLst/>
                        </a:rPr>
                        <a:t>Combined</a:t>
                      </a:r>
                      <a:endParaRPr lang="en-US" sz="16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600" dirty="0">
                          <a:effectLst/>
                        </a:rPr>
                        <a:t>0.85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dk1">
                        <a:tint val="40000"/>
                        <a:alpha val="40000"/>
                      </a:schemeClr>
                    </a:solidFill>
                  </a:tcPr>
                </a:tc>
                <a:tc>
                  <a:txBody>
                    <a:bodyPr/>
                    <a:lstStyle/>
                    <a:p>
                      <a:pPr marL="0" marR="0" algn="ctr">
                        <a:spcBef>
                          <a:spcPts val="0"/>
                        </a:spcBef>
                        <a:spcAft>
                          <a:spcPts val="0"/>
                        </a:spcAft>
                      </a:pPr>
                      <a:r>
                        <a:rPr lang="en-US" sz="1600" dirty="0">
                          <a:effectLst/>
                        </a:rPr>
                        <a:t>0.67</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40000"/>
                        <a:alpha val="40000"/>
                      </a:schemeClr>
                    </a:solidFill>
                  </a:tcPr>
                </a:tc>
                <a:extLst>
                  <a:ext uri="{0D108BD9-81ED-4DB2-BD59-A6C34878D82A}">
                    <a16:rowId xmlns:a16="http://schemas.microsoft.com/office/drawing/2014/main" val="3784077125"/>
                  </a:ext>
                </a:extLst>
              </a:tr>
            </a:tbl>
          </a:graphicData>
        </a:graphic>
      </p:graphicFrame>
      <p:sp>
        <p:nvSpPr>
          <p:cNvPr id="17" name="TextBox 16">
            <a:extLst>
              <a:ext uri="{FF2B5EF4-FFF2-40B4-BE49-F238E27FC236}">
                <a16:creationId xmlns:a16="http://schemas.microsoft.com/office/drawing/2014/main" id="{2043AF32-6925-7D46-B686-70DE3A58FCDF}"/>
              </a:ext>
            </a:extLst>
          </p:cNvPr>
          <p:cNvSpPr txBox="1"/>
          <p:nvPr/>
        </p:nvSpPr>
        <p:spPr>
          <a:xfrm>
            <a:off x="5921339" y="3429000"/>
            <a:ext cx="5276335" cy="923330"/>
          </a:xfrm>
          <a:prstGeom prst="rect">
            <a:avLst/>
          </a:prstGeom>
          <a:noFill/>
        </p:spPr>
        <p:txBody>
          <a:bodyPr wrap="square" rtlCol="0">
            <a:spAutoFit/>
          </a:bodyPr>
          <a:lstStyle/>
          <a:p>
            <a:pPr algn="ctr"/>
            <a:r>
              <a:rPr lang="en-US" dirty="0"/>
              <a:t>Small size of the dataset that contains listing more than $200 is likely reason of the poor performance of the model</a:t>
            </a:r>
          </a:p>
        </p:txBody>
      </p:sp>
    </p:spTree>
    <p:extLst>
      <p:ext uri="{BB962C8B-B14F-4D97-AF65-F5344CB8AC3E}">
        <p14:creationId xmlns:p14="http://schemas.microsoft.com/office/powerpoint/2010/main" val="658773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30D3CFB-82C0-A44E-A030-DDEF0137758E}"/>
              </a:ext>
            </a:extLst>
          </p:cNvPr>
          <p:cNvSpPr/>
          <p:nvPr/>
        </p:nvSpPr>
        <p:spPr>
          <a:xfrm>
            <a:off x="0" y="0"/>
            <a:ext cx="12192000" cy="98854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dirty="0"/>
              <a:t>Model Evaluation</a:t>
            </a:r>
          </a:p>
        </p:txBody>
      </p:sp>
      <p:sp>
        <p:nvSpPr>
          <p:cNvPr id="10" name="TextBox 9">
            <a:extLst>
              <a:ext uri="{FF2B5EF4-FFF2-40B4-BE49-F238E27FC236}">
                <a16:creationId xmlns:a16="http://schemas.microsoft.com/office/drawing/2014/main" id="{4220DD08-4AA7-8248-A0F2-B5D0D304D103}"/>
              </a:ext>
            </a:extLst>
          </p:cNvPr>
          <p:cNvSpPr txBox="1"/>
          <p:nvPr/>
        </p:nvSpPr>
        <p:spPr>
          <a:xfrm>
            <a:off x="1628209" y="2333227"/>
            <a:ext cx="3091902" cy="369332"/>
          </a:xfrm>
          <a:prstGeom prst="rect">
            <a:avLst/>
          </a:prstGeom>
          <a:noFill/>
        </p:spPr>
        <p:txBody>
          <a:bodyPr wrap="square" rtlCol="0">
            <a:spAutoFit/>
          </a:bodyPr>
          <a:lstStyle/>
          <a:p>
            <a:pPr algn="ctr"/>
            <a:r>
              <a:rPr lang="en-US" dirty="0"/>
              <a:t>% Error Distribution</a:t>
            </a:r>
          </a:p>
        </p:txBody>
      </p:sp>
      <p:sp>
        <p:nvSpPr>
          <p:cNvPr id="18" name="TextBox 17">
            <a:extLst>
              <a:ext uri="{FF2B5EF4-FFF2-40B4-BE49-F238E27FC236}">
                <a16:creationId xmlns:a16="http://schemas.microsoft.com/office/drawing/2014/main" id="{B60629F4-3F7D-1B41-A7E0-952A5D3C1A23}"/>
              </a:ext>
            </a:extLst>
          </p:cNvPr>
          <p:cNvSpPr txBox="1"/>
          <p:nvPr/>
        </p:nvSpPr>
        <p:spPr>
          <a:xfrm>
            <a:off x="7835097" y="2333227"/>
            <a:ext cx="2831092" cy="369332"/>
          </a:xfrm>
          <a:prstGeom prst="rect">
            <a:avLst/>
          </a:prstGeom>
          <a:noFill/>
        </p:spPr>
        <p:txBody>
          <a:bodyPr wrap="square" rtlCol="0">
            <a:spAutoFit/>
          </a:bodyPr>
          <a:lstStyle/>
          <a:p>
            <a:pPr algn="ctr"/>
            <a:r>
              <a:rPr lang="en-US" dirty="0"/>
              <a:t>Absolute Error Distribution</a:t>
            </a:r>
          </a:p>
        </p:txBody>
      </p:sp>
      <p:sp>
        <p:nvSpPr>
          <p:cNvPr id="4" name="TextBox 3">
            <a:extLst>
              <a:ext uri="{FF2B5EF4-FFF2-40B4-BE49-F238E27FC236}">
                <a16:creationId xmlns:a16="http://schemas.microsoft.com/office/drawing/2014/main" id="{3B480184-2D43-BA49-90A5-E2EA31A784B9}"/>
              </a:ext>
            </a:extLst>
          </p:cNvPr>
          <p:cNvSpPr txBox="1"/>
          <p:nvPr/>
        </p:nvSpPr>
        <p:spPr>
          <a:xfrm>
            <a:off x="318498" y="1211649"/>
            <a:ext cx="11316461" cy="923330"/>
          </a:xfrm>
          <a:prstGeom prst="rect">
            <a:avLst/>
          </a:prstGeom>
          <a:noFill/>
        </p:spPr>
        <p:txBody>
          <a:bodyPr wrap="square" rtlCol="0">
            <a:spAutoFit/>
          </a:bodyPr>
          <a:lstStyle/>
          <a:p>
            <a:r>
              <a:rPr lang="en-US" dirty="0"/>
              <a:t>XGBoost Regressor model trained with complete dataset has R-squared: 0.66</a:t>
            </a:r>
          </a:p>
          <a:p>
            <a:pPr marL="285750" lvl="0" indent="-285750">
              <a:buFont typeface="Arial" panose="020B0604020202020204" pitchFamily="34" charset="0"/>
              <a:buChar char="•"/>
            </a:pPr>
            <a:r>
              <a:rPr lang="en-US" dirty="0"/>
              <a:t>% Error = 100 * (predicted price – actual price) / actual price</a:t>
            </a:r>
          </a:p>
          <a:p>
            <a:pPr marL="285750" lvl="0" indent="-285750">
              <a:buFont typeface="Arial" panose="020B0604020202020204" pitchFamily="34" charset="0"/>
              <a:buChar char="•"/>
            </a:pPr>
            <a:r>
              <a:rPr lang="en-US" dirty="0"/>
              <a:t>Absolute Error = predicted price - actual price</a:t>
            </a:r>
          </a:p>
        </p:txBody>
      </p:sp>
      <p:grpSp>
        <p:nvGrpSpPr>
          <p:cNvPr id="12" name="Group 11">
            <a:extLst>
              <a:ext uri="{FF2B5EF4-FFF2-40B4-BE49-F238E27FC236}">
                <a16:creationId xmlns:a16="http://schemas.microsoft.com/office/drawing/2014/main" id="{AF893ACE-63DD-FC4F-AD88-A799F50567A9}"/>
              </a:ext>
            </a:extLst>
          </p:cNvPr>
          <p:cNvGrpSpPr/>
          <p:nvPr/>
        </p:nvGrpSpPr>
        <p:grpSpPr>
          <a:xfrm>
            <a:off x="6289529" y="2804306"/>
            <a:ext cx="5345430" cy="1694815"/>
            <a:chOff x="0" y="0"/>
            <a:chExt cx="5345674" cy="1694913"/>
          </a:xfrm>
        </p:grpSpPr>
        <p:pic>
          <p:nvPicPr>
            <p:cNvPr id="15" name="Picture 14">
              <a:extLst>
                <a:ext uri="{FF2B5EF4-FFF2-40B4-BE49-F238E27FC236}">
                  <a16:creationId xmlns:a16="http://schemas.microsoft.com/office/drawing/2014/main" id="{8CE0B32F-D062-6044-A797-49E604F585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1249" y="0"/>
              <a:ext cx="2384425" cy="1666875"/>
            </a:xfrm>
            <a:prstGeom prst="rect">
              <a:avLst/>
            </a:prstGeom>
            <a:noFill/>
            <a:ln>
              <a:noFill/>
            </a:ln>
          </p:spPr>
        </p:pic>
        <p:pic>
          <p:nvPicPr>
            <p:cNvPr id="16" name="Picture 15">
              <a:extLst>
                <a:ext uri="{FF2B5EF4-FFF2-40B4-BE49-F238E27FC236}">
                  <a16:creationId xmlns:a16="http://schemas.microsoft.com/office/drawing/2014/main" id="{37FDC070-15AB-D54A-B465-3A76BC3F8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68"/>
              <a:ext cx="2278380" cy="1680845"/>
            </a:xfrm>
            <a:prstGeom prst="rect">
              <a:avLst/>
            </a:prstGeom>
          </p:spPr>
        </p:pic>
      </p:grpSp>
      <p:grpSp>
        <p:nvGrpSpPr>
          <p:cNvPr id="17" name="Group 16">
            <a:extLst>
              <a:ext uri="{FF2B5EF4-FFF2-40B4-BE49-F238E27FC236}">
                <a16:creationId xmlns:a16="http://schemas.microsoft.com/office/drawing/2014/main" id="{B77D065B-2549-B94C-87BB-32C1E3C57341}"/>
              </a:ext>
            </a:extLst>
          </p:cNvPr>
          <p:cNvGrpSpPr/>
          <p:nvPr/>
        </p:nvGrpSpPr>
        <p:grpSpPr>
          <a:xfrm>
            <a:off x="318499" y="2832490"/>
            <a:ext cx="5267959" cy="1670050"/>
            <a:chOff x="0" y="0"/>
            <a:chExt cx="5268106" cy="1670294"/>
          </a:xfrm>
        </p:grpSpPr>
        <p:pic>
          <p:nvPicPr>
            <p:cNvPr id="19" name="Picture 18">
              <a:extLst>
                <a:ext uri="{FF2B5EF4-FFF2-40B4-BE49-F238E27FC236}">
                  <a16:creationId xmlns:a16="http://schemas.microsoft.com/office/drawing/2014/main" id="{6D25832F-E2FC-7D43-B09F-4AEFB58681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169"/>
              <a:ext cx="2152650" cy="1635125"/>
            </a:xfrm>
            <a:prstGeom prst="rect">
              <a:avLst/>
            </a:prstGeom>
          </p:spPr>
        </p:pic>
        <p:pic>
          <p:nvPicPr>
            <p:cNvPr id="20" name="Picture 19">
              <a:extLst>
                <a:ext uri="{FF2B5EF4-FFF2-40B4-BE49-F238E27FC236}">
                  <a16:creationId xmlns:a16="http://schemas.microsoft.com/office/drawing/2014/main" id="{0A11E356-8F45-8046-AF3D-9ED5BE132F6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55741" y="0"/>
              <a:ext cx="2412365" cy="1666875"/>
            </a:xfrm>
            <a:prstGeom prst="rect">
              <a:avLst/>
            </a:prstGeom>
            <a:noFill/>
            <a:ln>
              <a:noFill/>
            </a:ln>
          </p:spPr>
        </p:pic>
      </p:grpSp>
      <p:sp>
        <p:nvSpPr>
          <p:cNvPr id="6" name="TextBox 5">
            <a:extLst>
              <a:ext uri="{FF2B5EF4-FFF2-40B4-BE49-F238E27FC236}">
                <a16:creationId xmlns:a16="http://schemas.microsoft.com/office/drawing/2014/main" id="{D4592D2E-D546-464B-8F14-704BBDCA6702}"/>
              </a:ext>
            </a:extLst>
          </p:cNvPr>
          <p:cNvSpPr txBox="1"/>
          <p:nvPr/>
        </p:nvSpPr>
        <p:spPr>
          <a:xfrm>
            <a:off x="2022559" y="5154479"/>
            <a:ext cx="8533939" cy="461665"/>
          </a:xfrm>
          <a:prstGeom prst="rect">
            <a:avLst/>
          </a:prstGeom>
          <a:noFill/>
        </p:spPr>
        <p:txBody>
          <a:bodyPr wrap="none" rtlCol="0">
            <a:spAutoFit/>
          </a:bodyPr>
          <a:lstStyle/>
          <a:p>
            <a:r>
              <a:rPr lang="en-US" sz="2400" dirty="0"/>
              <a:t>Two scenarios are created to asses the business value of the model</a:t>
            </a:r>
          </a:p>
        </p:txBody>
      </p:sp>
    </p:spTree>
    <p:extLst>
      <p:ext uri="{BB962C8B-B14F-4D97-AF65-F5344CB8AC3E}">
        <p14:creationId xmlns:p14="http://schemas.microsoft.com/office/powerpoint/2010/main" val="4089868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30D3CFB-82C0-A44E-A030-DDEF0137758E}"/>
              </a:ext>
            </a:extLst>
          </p:cNvPr>
          <p:cNvSpPr/>
          <p:nvPr/>
        </p:nvSpPr>
        <p:spPr>
          <a:xfrm>
            <a:off x="0" y="0"/>
            <a:ext cx="12192000" cy="98854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dirty="0"/>
              <a:t>Scenario 1</a:t>
            </a:r>
          </a:p>
        </p:txBody>
      </p:sp>
      <p:sp>
        <p:nvSpPr>
          <p:cNvPr id="2" name="TextBox 1">
            <a:extLst>
              <a:ext uri="{FF2B5EF4-FFF2-40B4-BE49-F238E27FC236}">
                <a16:creationId xmlns:a16="http://schemas.microsoft.com/office/drawing/2014/main" id="{ED508694-5872-7F4F-924E-0C59848EE073}"/>
              </a:ext>
            </a:extLst>
          </p:cNvPr>
          <p:cNvSpPr txBox="1"/>
          <p:nvPr/>
        </p:nvSpPr>
        <p:spPr>
          <a:xfrm>
            <a:off x="369870" y="1191802"/>
            <a:ext cx="11455685" cy="2308324"/>
          </a:xfrm>
          <a:prstGeom prst="rect">
            <a:avLst/>
          </a:prstGeom>
          <a:noFill/>
        </p:spPr>
        <p:txBody>
          <a:bodyPr wrap="square" rtlCol="0">
            <a:spAutoFit/>
          </a:bodyPr>
          <a:lstStyle/>
          <a:p>
            <a:r>
              <a:rPr lang="en-US" dirty="0"/>
              <a:t>Inexperienced new host would more likely to determine listing price based on couple of features:</a:t>
            </a:r>
          </a:p>
          <a:p>
            <a:pPr marL="342900" indent="-342900">
              <a:buAutoNum type="arabicPeriod"/>
            </a:pPr>
            <a:r>
              <a:rPr lang="en-US" dirty="0"/>
              <a:t>Number of bedrooms</a:t>
            </a:r>
          </a:p>
          <a:p>
            <a:pPr marL="342900" indent="-342900">
              <a:buAutoNum type="arabicPeriod"/>
            </a:pPr>
            <a:r>
              <a:rPr lang="en-US" dirty="0"/>
              <a:t>Number of beds</a:t>
            </a:r>
          </a:p>
          <a:p>
            <a:pPr marL="342900" indent="-342900">
              <a:buAutoNum type="arabicPeriod"/>
            </a:pPr>
            <a:r>
              <a:rPr lang="en-US" dirty="0"/>
              <a:t>Number of people a listing can accommodate</a:t>
            </a:r>
          </a:p>
          <a:p>
            <a:pPr marL="342900" indent="-342900">
              <a:buAutoNum type="arabicPeriod"/>
            </a:pPr>
            <a:r>
              <a:rPr lang="en-US" dirty="0"/>
              <a:t>Location</a:t>
            </a:r>
          </a:p>
          <a:p>
            <a:pPr marL="342900" indent="-342900">
              <a:buAutoNum type="arabicPeriod"/>
            </a:pPr>
            <a:endParaRPr lang="en-US" dirty="0"/>
          </a:p>
          <a:p>
            <a:r>
              <a:rPr lang="en-US" dirty="0"/>
              <a:t>Our model utilizes &gt;100 features to predict the price. Let’s compare the mean absolute error of our model and a new model that uses only these attributes:</a:t>
            </a:r>
          </a:p>
        </p:txBody>
      </p:sp>
      <p:graphicFrame>
        <p:nvGraphicFramePr>
          <p:cNvPr id="12" name="Table 11">
            <a:extLst>
              <a:ext uri="{FF2B5EF4-FFF2-40B4-BE49-F238E27FC236}">
                <a16:creationId xmlns:a16="http://schemas.microsoft.com/office/drawing/2014/main" id="{A9839E9B-937A-F743-86A1-D4CFBE702B3E}"/>
              </a:ext>
            </a:extLst>
          </p:cNvPr>
          <p:cNvGraphicFramePr>
            <a:graphicFrameLocks noGrp="1"/>
          </p:cNvGraphicFramePr>
          <p:nvPr>
            <p:extLst>
              <p:ext uri="{D42A27DB-BD31-4B8C-83A1-F6EECF244321}">
                <p14:modId xmlns:p14="http://schemas.microsoft.com/office/powerpoint/2010/main" val="2999719478"/>
              </p:ext>
            </p:extLst>
          </p:nvPr>
        </p:nvGraphicFramePr>
        <p:xfrm>
          <a:off x="3689279" y="3792636"/>
          <a:ext cx="4988156" cy="822960"/>
        </p:xfrm>
        <a:graphic>
          <a:graphicData uri="http://schemas.openxmlformats.org/drawingml/2006/table">
            <a:tbl>
              <a:tblPr firstRow="1" firstCol="1" bandRow="1">
                <a:tableStyleId>{D7AC3CCA-C797-4891-BE02-D94E43425B78}</a:tableStyleId>
              </a:tblPr>
              <a:tblGrid>
                <a:gridCol w="977729">
                  <a:extLst>
                    <a:ext uri="{9D8B030D-6E8A-4147-A177-3AD203B41FA5}">
                      <a16:colId xmlns:a16="http://schemas.microsoft.com/office/drawing/2014/main" val="3194872397"/>
                    </a:ext>
                  </a:extLst>
                </a:gridCol>
                <a:gridCol w="1180930">
                  <a:extLst>
                    <a:ext uri="{9D8B030D-6E8A-4147-A177-3AD203B41FA5}">
                      <a16:colId xmlns:a16="http://schemas.microsoft.com/office/drawing/2014/main" val="2365534634"/>
                    </a:ext>
                  </a:extLst>
                </a:gridCol>
                <a:gridCol w="2829497">
                  <a:extLst>
                    <a:ext uri="{9D8B030D-6E8A-4147-A177-3AD203B41FA5}">
                      <a16:colId xmlns:a16="http://schemas.microsoft.com/office/drawing/2014/main" val="4206283395"/>
                    </a:ext>
                  </a:extLst>
                </a:gridCol>
              </a:tblGrid>
              <a:tr h="272628">
                <a:tc>
                  <a:txBody>
                    <a:bodyPr/>
                    <a:lstStyle/>
                    <a:p>
                      <a:pPr marL="0" marR="0" algn="r">
                        <a:spcBef>
                          <a:spcPts val="0"/>
                        </a:spcBef>
                        <a:spcAft>
                          <a:spcPts val="0"/>
                        </a:spcAft>
                      </a:pPr>
                      <a:r>
                        <a:rPr lang="en-US" sz="1800" b="0" i="1" dirty="0">
                          <a:effectLst/>
                        </a:rPr>
                        <a:t>Dataset</a:t>
                      </a:r>
                      <a:endParaRPr lang="en-US" sz="18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0" i="1" dirty="0">
                          <a:effectLst/>
                          <a:latin typeface="Calibri" panose="020F0502020204030204" pitchFamily="34" charset="0"/>
                          <a:ea typeface="Calibri" panose="020F0502020204030204" pitchFamily="34" charset="0"/>
                          <a:cs typeface="Times New Roman" panose="02020603050405020304" pitchFamily="18" charset="0"/>
                        </a:rPr>
                        <a:t>R-squared</a:t>
                      </a:r>
                    </a:p>
                  </a:txBody>
                  <a:tcPr marL="94371" marR="94371"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0" i="1" dirty="0">
                          <a:effectLst/>
                        </a:rPr>
                        <a:t>Mean Absolute Error ($)</a:t>
                      </a:r>
                      <a:endParaRPr lang="en-US" sz="18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895436"/>
                  </a:ext>
                </a:extLst>
              </a:tr>
              <a:tr h="272628">
                <a:tc>
                  <a:txBody>
                    <a:bodyPr/>
                    <a:lstStyle/>
                    <a:p>
                      <a:pPr marL="0" marR="0" algn="r">
                        <a:spcBef>
                          <a:spcPts val="0"/>
                        </a:spcBef>
                        <a:spcAft>
                          <a:spcPts val="0"/>
                        </a:spcAft>
                      </a:pPr>
                      <a:r>
                        <a:rPr lang="en-US" sz="1800" b="0" i="1" dirty="0">
                          <a:effectLst/>
                        </a:rPr>
                        <a:t>Original</a:t>
                      </a:r>
                      <a:endParaRPr lang="en-US" sz="18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0.66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dk1">
                        <a:tint val="40000"/>
                        <a:alpha val="40000"/>
                      </a:schemeClr>
                    </a:solidFill>
                  </a:tcPr>
                </a:tc>
                <a:tc>
                  <a:txBody>
                    <a:bodyPr/>
                    <a:lstStyle/>
                    <a:p>
                      <a:pPr marL="0" marR="0" algn="ctr">
                        <a:spcBef>
                          <a:spcPts val="0"/>
                        </a:spcBef>
                        <a:spcAft>
                          <a:spcPts val="0"/>
                        </a:spcAft>
                      </a:pPr>
                      <a:r>
                        <a:rPr lang="en-US" sz="1800" dirty="0">
                          <a:effectLst/>
                        </a:rPr>
                        <a:t>26.9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dk1">
                        <a:tint val="40000"/>
                        <a:alpha val="40000"/>
                      </a:schemeClr>
                    </a:solidFill>
                  </a:tcPr>
                </a:tc>
                <a:extLst>
                  <a:ext uri="{0D108BD9-81ED-4DB2-BD59-A6C34878D82A}">
                    <a16:rowId xmlns:a16="http://schemas.microsoft.com/office/drawing/2014/main" val="3547164880"/>
                  </a:ext>
                </a:extLst>
              </a:tr>
              <a:tr h="272628">
                <a:tc>
                  <a:txBody>
                    <a:bodyPr/>
                    <a:lstStyle/>
                    <a:p>
                      <a:pPr marL="0" marR="0" algn="r">
                        <a:spcBef>
                          <a:spcPts val="0"/>
                        </a:spcBef>
                        <a:spcAft>
                          <a:spcPts val="0"/>
                        </a:spcAft>
                      </a:pPr>
                      <a:r>
                        <a:rPr lang="en-US" sz="1800" b="0" i="1" dirty="0">
                          <a:effectLst/>
                        </a:rPr>
                        <a:t>Limited</a:t>
                      </a:r>
                      <a:endParaRPr lang="en-US" sz="18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0.34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40000"/>
                      </a:schemeClr>
                    </a:solidFill>
                  </a:tcPr>
                </a:tc>
                <a:tc>
                  <a:txBody>
                    <a:bodyPr/>
                    <a:lstStyle/>
                    <a:p>
                      <a:pPr marL="0" marR="0" algn="ctr">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50.8</a:t>
                      </a:r>
                    </a:p>
                  </a:txBody>
                  <a:tcPr marL="94371" marR="94371"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40000"/>
                      </a:schemeClr>
                    </a:solidFill>
                  </a:tcPr>
                </a:tc>
                <a:extLst>
                  <a:ext uri="{0D108BD9-81ED-4DB2-BD59-A6C34878D82A}">
                    <a16:rowId xmlns:a16="http://schemas.microsoft.com/office/drawing/2014/main" val="1903876190"/>
                  </a:ext>
                </a:extLst>
              </a:tr>
            </a:tbl>
          </a:graphicData>
        </a:graphic>
      </p:graphicFrame>
      <p:sp>
        <p:nvSpPr>
          <p:cNvPr id="6" name="TextBox 5">
            <a:extLst>
              <a:ext uri="{FF2B5EF4-FFF2-40B4-BE49-F238E27FC236}">
                <a16:creationId xmlns:a16="http://schemas.microsoft.com/office/drawing/2014/main" id="{2CFAF6E7-01D1-1046-BA20-06D5DBADBE2A}"/>
              </a:ext>
            </a:extLst>
          </p:cNvPr>
          <p:cNvSpPr txBox="1"/>
          <p:nvPr/>
        </p:nvSpPr>
        <p:spPr>
          <a:xfrm>
            <a:off x="1791770" y="5157626"/>
            <a:ext cx="8783174" cy="369332"/>
          </a:xfrm>
          <a:prstGeom prst="rect">
            <a:avLst/>
          </a:prstGeom>
          <a:noFill/>
        </p:spPr>
        <p:txBody>
          <a:bodyPr wrap="none" rtlCol="0">
            <a:spAutoFit/>
          </a:bodyPr>
          <a:lstStyle/>
          <a:p>
            <a:r>
              <a:rPr lang="en-US" dirty="0"/>
              <a:t>Our model has significantly better R-squared value and significantly less mean absolute error</a:t>
            </a:r>
          </a:p>
        </p:txBody>
      </p:sp>
    </p:spTree>
    <p:extLst>
      <p:ext uri="{BB962C8B-B14F-4D97-AF65-F5344CB8AC3E}">
        <p14:creationId xmlns:p14="http://schemas.microsoft.com/office/powerpoint/2010/main" val="1765504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30D3CFB-82C0-A44E-A030-DDEF0137758E}"/>
              </a:ext>
            </a:extLst>
          </p:cNvPr>
          <p:cNvSpPr/>
          <p:nvPr/>
        </p:nvSpPr>
        <p:spPr>
          <a:xfrm>
            <a:off x="0" y="0"/>
            <a:ext cx="12192000" cy="98854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dirty="0"/>
              <a:t>Scenario 2</a:t>
            </a:r>
          </a:p>
        </p:txBody>
      </p:sp>
      <p:sp>
        <p:nvSpPr>
          <p:cNvPr id="2" name="TextBox 1">
            <a:extLst>
              <a:ext uri="{FF2B5EF4-FFF2-40B4-BE49-F238E27FC236}">
                <a16:creationId xmlns:a16="http://schemas.microsoft.com/office/drawing/2014/main" id="{ED508694-5872-7F4F-924E-0C59848EE073}"/>
              </a:ext>
            </a:extLst>
          </p:cNvPr>
          <p:cNvSpPr txBox="1"/>
          <p:nvPr/>
        </p:nvSpPr>
        <p:spPr>
          <a:xfrm>
            <a:off x="369870" y="1191802"/>
            <a:ext cx="11455685" cy="3416320"/>
          </a:xfrm>
          <a:prstGeom prst="rect">
            <a:avLst/>
          </a:prstGeom>
          <a:noFill/>
        </p:spPr>
        <p:txBody>
          <a:bodyPr wrap="square" rtlCol="0">
            <a:spAutoFit/>
          </a:bodyPr>
          <a:lstStyle/>
          <a:p>
            <a:r>
              <a:rPr lang="en-US" dirty="0"/>
              <a:t>Our model is limited with the quality of the data. Our data does contain listings of all types of hosts. I hypothesize that there are 3 main types of hosts:</a:t>
            </a:r>
          </a:p>
          <a:p>
            <a:endParaRPr lang="en-US" dirty="0"/>
          </a:p>
          <a:p>
            <a:pPr marL="342900" lvl="0" indent="-342900">
              <a:buFont typeface="+mj-lt"/>
              <a:buAutoNum type="arabicPeriod"/>
            </a:pPr>
            <a:r>
              <a:rPr lang="en-US" dirty="0"/>
              <a:t>Companies/professional: These hosts follow the market trend and optimize the price of the listing to maximize revenue and occupancy and has multiple listings.</a:t>
            </a:r>
          </a:p>
          <a:p>
            <a:pPr marL="342900" lvl="0" indent="-342900">
              <a:buFont typeface="+mj-lt"/>
              <a:buAutoNum type="arabicPeriod"/>
            </a:pPr>
            <a:endParaRPr lang="en-US" dirty="0"/>
          </a:p>
          <a:p>
            <a:pPr marL="342900" lvl="0" indent="-342900">
              <a:buFont typeface="+mj-lt"/>
              <a:buAutoNum type="arabicPeriod"/>
            </a:pPr>
            <a:r>
              <a:rPr lang="en-US" dirty="0"/>
              <a:t>Residents of SF: These hosts live in SF and are willing to list their residence for only above market price or high price so that they could use the revenue for travelling somewhere else and has single listing.</a:t>
            </a:r>
          </a:p>
          <a:p>
            <a:pPr marL="342900" lvl="0" indent="-342900">
              <a:buFont typeface="+mj-lt"/>
              <a:buAutoNum type="arabicPeriod"/>
            </a:pPr>
            <a:endParaRPr lang="en-US" dirty="0"/>
          </a:p>
          <a:p>
            <a:pPr marL="342900" lvl="0" indent="-342900">
              <a:buFont typeface="+mj-lt"/>
              <a:buAutoNum type="arabicPeriod"/>
            </a:pPr>
            <a:r>
              <a:rPr lang="en-US" dirty="0"/>
              <a:t>New/Inexperienced: These host do not experience in Airbnb listings, could be listing their unit for low prices which provide high occupancy or high prices which cause low occupancy and has single listing.</a:t>
            </a:r>
          </a:p>
          <a:p>
            <a:endParaRPr lang="en-US" dirty="0"/>
          </a:p>
        </p:txBody>
      </p:sp>
      <p:sp>
        <p:nvSpPr>
          <p:cNvPr id="6" name="TextBox 5">
            <a:extLst>
              <a:ext uri="{FF2B5EF4-FFF2-40B4-BE49-F238E27FC236}">
                <a16:creationId xmlns:a16="http://schemas.microsoft.com/office/drawing/2014/main" id="{2CFAF6E7-01D1-1046-BA20-06D5DBADBE2A}"/>
              </a:ext>
            </a:extLst>
          </p:cNvPr>
          <p:cNvSpPr txBox="1"/>
          <p:nvPr/>
        </p:nvSpPr>
        <p:spPr>
          <a:xfrm>
            <a:off x="485231" y="5407284"/>
            <a:ext cx="11221537" cy="830997"/>
          </a:xfrm>
          <a:prstGeom prst="rect">
            <a:avLst/>
          </a:prstGeom>
          <a:noFill/>
        </p:spPr>
        <p:txBody>
          <a:bodyPr wrap="square" rtlCol="0">
            <a:spAutoFit/>
          </a:bodyPr>
          <a:lstStyle/>
          <a:p>
            <a:pPr algn="ctr"/>
            <a:r>
              <a:rPr lang="en-US" sz="2400" dirty="0"/>
              <a:t>What would be the model performance if it is only trained with the data of the hosts that are companies/professionals?</a:t>
            </a:r>
          </a:p>
        </p:txBody>
      </p:sp>
    </p:spTree>
    <p:extLst>
      <p:ext uri="{BB962C8B-B14F-4D97-AF65-F5344CB8AC3E}">
        <p14:creationId xmlns:p14="http://schemas.microsoft.com/office/powerpoint/2010/main" val="122399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30D3CFB-82C0-A44E-A030-DDEF0137758E}"/>
              </a:ext>
            </a:extLst>
          </p:cNvPr>
          <p:cNvSpPr/>
          <p:nvPr/>
        </p:nvSpPr>
        <p:spPr>
          <a:xfrm>
            <a:off x="0" y="0"/>
            <a:ext cx="12192000" cy="98854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dirty="0"/>
              <a:t>Scenario 2 - continued</a:t>
            </a:r>
          </a:p>
        </p:txBody>
      </p:sp>
      <p:sp>
        <p:nvSpPr>
          <p:cNvPr id="7" name="Rectangle 6">
            <a:extLst>
              <a:ext uri="{FF2B5EF4-FFF2-40B4-BE49-F238E27FC236}">
                <a16:creationId xmlns:a16="http://schemas.microsoft.com/office/drawing/2014/main" id="{A41AE4C5-6F61-6F48-BCB3-3E4D80C5B5E2}"/>
              </a:ext>
            </a:extLst>
          </p:cNvPr>
          <p:cNvSpPr/>
          <p:nvPr/>
        </p:nvSpPr>
        <p:spPr>
          <a:xfrm>
            <a:off x="554282" y="1636610"/>
            <a:ext cx="5096505" cy="12709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Identify hosts that has 20 or more listings</a:t>
            </a:r>
          </a:p>
          <a:p>
            <a:pPr marL="342900" indent="-342900">
              <a:buFont typeface="Arial" panose="020B0604020202020204" pitchFamily="34" charset="0"/>
              <a:buChar char="•"/>
            </a:pPr>
            <a:r>
              <a:rPr lang="en-US" dirty="0">
                <a:solidFill>
                  <a:schemeClr val="tx1"/>
                </a:solidFill>
              </a:rPr>
              <a:t>Group by host id and filter hosts that have 20 or more listings.</a:t>
            </a:r>
          </a:p>
          <a:p>
            <a:pPr marL="342900" indent="-342900">
              <a:buFont typeface="Arial" panose="020B0604020202020204" pitchFamily="34" charset="0"/>
              <a:buChar char="•"/>
            </a:pPr>
            <a:r>
              <a:rPr lang="en-US" dirty="0">
                <a:solidFill>
                  <a:schemeClr val="tx1"/>
                </a:solidFill>
              </a:rPr>
              <a:t>Filter the dataset using these hosts.</a:t>
            </a:r>
          </a:p>
          <a:p>
            <a:pPr marL="342900" indent="-342900">
              <a:buFont typeface="+mj-lt"/>
              <a:buAutoNum type="arabicPeriod"/>
            </a:pPr>
            <a:endParaRPr lang="en-US" dirty="0">
              <a:solidFill>
                <a:schemeClr val="tx1"/>
              </a:solidFill>
            </a:endParaRPr>
          </a:p>
        </p:txBody>
      </p:sp>
      <p:sp>
        <p:nvSpPr>
          <p:cNvPr id="11" name="Right Arrow 10">
            <a:extLst>
              <a:ext uri="{FF2B5EF4-FFF2-40B4-BE49-F238E27FC236}">
                <a16:creationId xmlns:a16="http://schemas.microsoft.com/office/drawing/2014/main" id="{29721008-B21C-804C-8465-FBF4CB0279ED}"/>
              </a:ext>
            </a:extLst>
          </p:cNvPr>
          <p:cNvSpPr/>
          <p:nvPr/>
        </p:nvSpPr>
        <p:spPr>
          <a:xfrm rot="5400000">
            <a:off x="2672039" y="3165823"/>
            <a:ext cx="407373" cy="1189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2653838-26DA-C64F-8471-A8E334A27399}"/>
              </a:ext>
            </a:extLst>
          </p:cNvPr>
          <p:cNvSpPr/>
          <p:nvPr/>
        </p:nvSpPr>
        <p:spPr>
          <a:xfrm>
            <a:off x="530542" y="3553470"/>
            <a:ext cx="5096504" cy="5985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Train the model using on filtered dataset</a:t>
            </a:r>
          </a:p>
        </p:txBody>
      </p:sp>
      <p:sp>
        <p:nvSpPr>
          <p:cNvPr id="15" name="Rectangle 14">
            <a:extLst>
              <a:ext uri="{FF2B5EF4-FFF2-40B4-BE49-F238E27FC236}">
                <a16:creationId xmlns:a16="http://schemas.microsoft.com/office/drawing/2014/main" id="{493B80C2-9CC3-4443-8FDB-0A2DC3954503}"/>
              </a:ext>
            </a:extLst>
          </p:cNvPr>
          <p:cNvSpPr/>
          <p:nvPr/>
        </p:nvSpPr>
        <p:spPr>
          <a:xfrm>
            <a:off x="530542" y="4873958"/>
            <a:ext cx="5096504" cy="5985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Performance evaluation on test dataset</a:t>
            </a:r>
          </a:p>
          <a:p>
            <a:pPr marL="285750" indent="-285750">
              <a:buFont typeface="Arial" panose="020B0604020202020204" pitchFamily="34" charset="0"/>
              <a:buChar char="•"/>
            </a:pPr>
            <a:r>
              <a:rPr lang="en-US" dirty="0">
                <a:solidFill>
                  <a:schemeClr val="tx1"/>
                </a:solidFill>
              </a:rPr>
              <a:t>R-squared, mean absolute error</a:t>
            </a:r>
          </a:p>
        </p:txBody>
      </p:sp>
      <p:sp>
        <p:nvSpPr>
          <p:cNvPr id="25" name="Right Arrow 24">
            <a:extLst>
              <a:ext uri="{FF2B5EF4-FFF2-40B4-BE49-F238E27FC236}">
                <a16:creationId xmlns:a16="http://schemas.microsoft.com/office/drawing/2014/main" id="{3D4ACCBB-BEEE-C84E-AC79-516BB146F42E}"/>
              </a:ext>
            </a:extLst>
          </p:cNvPr>
          <p:cNvSpPr/>
          <p:nvPr/>
        </p:nvSpPr>
        <p:spPr>
          <a:xfrm rot="5400000">
            <a:off x="2670999" y="4487197"/>
            <a:ext cx="407373" cy="1189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EEB28A1-C15A-294E-9D9E-98C10EEE9202}"/>
              </a:ext>
            </a:extLst>
          </p:cNvPr>
          <p:cNvSpPr/>
          <p:nvPr/>
        </p:nvSpPr>
        <p:spPr>
          <a:xfrm>
            <a:off x="530542" y="6127056"/>
            <a:ext cx="5096504" cy="5985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Train/evaluate on remaining listings and compare</a:t>
            </a:r>
          </a:p>
        </p:txBody>
      </p:sp>
      <p:sp>
        <p:nvSpPr>
          <p:cNvPr id="18" name="Right Arrow 17">
            <a:extLst>
              <a:ext uri="{FF2B5EF4-FFF2-40B4-BE49-F238E27FC236}">
                <a16:creationId xmlns:a16="http://schemas.microsoft.com/office/drawing/2014/main" id="{3DDB6BFF-DD09-5E4C-B220-1960E1F2AA91}"/>
              </a:ext>
            </a:extLst>
          </p:cNvPr>
          <p:cNvSpPr/>
          <p:nvPr/>
        </p:nvSpPr>
        <p:spPr>
          <a:xfrm rot="5400000">
            <a:off x="2670999" y="5740295"/>
            <a:ext cx="407373" cy="1189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le 18">
            <a:extLst>
              <a:ext uri="{FF2B5EF4-FFF2-40B4-BE49-F238E27FC236}">
                <a16:creationId xmlns:a16="http://schemas.microsoft.com/office/drawing/2014/main" id="{5ECBB2FF-B37D-A04E-8822-A4DDCA23FB0C}"/>
              </a:ext>
            </a:extLst>
          </p:cNvPr>
          <p:cNvGraphicFramePr>
            <a:graphicFrameLocks noGrp="1"/>
          </p:cNvGraphicFramePr>
          <p:nvPr>
            <p:extLst>
              <p:ext uri="{D42A27DB-BD31-4B8C-83A1-F6EECF244321}">
                <p14:modId xmlns:p14="http://schemas.microsoft.com/office/powerpoint/2010/main" val="3365296746"/>
              </p:ext>
            </p:extLst>
          </p:nvPr>
        </p:nvGraphicFramePr>
        <p:xfrm>
          <a:off x="6096000" y="1636610"/>
          <a:ext cx="4988156" cy="1097280"/>
        </p:xfrm>
        <a:graphic>
          <a:graphicData uri="http://schemas.openxmlformats.org/drawingml/2006/table">
            <a:tbl>
              <a:tblPr firstRow="1" firstCol="1" bandRow="1">
                <a:tableStyleId>{D7AC3CCA-C797-4891-BE02-D94E43425B78}</a:tableStyleId>
              </a:tblPr>
              <a:tblGrid>
                <a:gridCol w="977729">
                  <a:extLst>
                    <a:ext uri="{9D8B030D-6E8A-4147-A177-3AD203B41FA5}">
                      <a16:colId xmlns:a16="http://schemas.microsoft.com/office/drawing/2014/main" val="3194872397"/>
                    </a:ext>
                  </a:extLst>
                </a:gridCol>
                <a:gridCol w="1180930">
                  <a:extLst>
                    <a:ext uri="{9D8B030D-6E8A-4147-A177-3AD203B41FA5}">
                      <a16:colId xmlns:a16="http://schemas.microsoft.com/office/drawing/2014/main" val="2365534634"/>
                    </a:ext>
                  </a:extLst>
                </a:gridCol>
                <a:gridCol w="2829497">
                  <a:extLst>
                    <a:ext uri="{9D8B030D-6E8A-4147-A177-3AD203B41FA5}">
                      <a16:colId xmlns:a16="http://schemas.microsoft.com/office/drawing/2014/main" val="4206283395"/>
                    </a:ext>
                  </a:extLst>
                </a:gridCol>
              </a:tblGrid>
              <a:tr h="272628">
                <a:tc>
                  <a:txBody>
                    <a:bodyPr/>
                    <a:lstStyle/>
                    <a:p>
                      <a:pPr marL="0" marR="0" algn="r">
                        <a:spcBef>
                          <a:spcPts val="0"/>
                        </a:spcBef>
                        <a:spcAft>
                          <a:spcPts val="0"/>
                        </a:spcAft>
                      </a:pPr>
                      <a:r>
                        <a:rPr lang="en-US" sz="1800" b="0" i="1" dirty="0">
                          <a:effectLst/>
                        </a:rPr>
                        <a:t>Dataset</a:t>
                      </a:r>
                      <a:endParaRPr lang="en-US" sz="18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0" i="1" dirty="0">
                          <a:effectLst/>
                          <a:latin typeface="Calibri" panose="020F0502020204030204" pitchFamily="34" charset="0"/>
                          <a:ea typeface="Calibri" panose="020F0502020204030204" pitchFamily="34" charset="0"/>
                          <a:cs typeface="Times New Roman" panose="02020603050405020304" pitchFamily="18" charset="0"/>
                        </a:rPr>
                        <a:t>R-squared</a:t>
                      </a:r>
                    </a:p>
                  </a:txBody>
                  <a:tcPr marL="94371" marR="94371"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0" i="1" dirty="0">
                          <a:effectLst/>
                        </a:rPr>
                        <a:t>Mean Absolute Error ($)</a:t>
                      </a:r>
                      <a:endParaRPr lang="en-US" sz="18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895436"/>
                  </a:ext>
                </a:extLst>
              </a:tr>
              <a:tr h="272628">
                <a:tc>
                  <a:txBody>
                    <a:bodyPr/>
                    <a:lstStyle/>
                    <a:p>
                      <a:pPr marL="0" marR="0" algn="r">
                        <a:spcBef>
                          <a:spcPts val="0"/>
                        </a:spcBef>
                        <a:spcAft>
                          <a:spcPts val="0"/>
                        </a:spcAft>
                      </a:pPr>
                      <a:r>
                        <a:rPr lang="en-US" sz="1800" b="0" i="1" dirty="0">
                          <a:effectLst/>
                        </a:rPr>
                        <a:t>Original</a:t>
                      </a:r>
                      <a:endParaRPr lang="en-US" sz="18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0.66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dk1">
                        <a:tint val="40000"/>
                        <a:alpha val="40000"/>
                      </a:schemeClr>
                    </a:solidFill>
                  </a:tcPr>
                </a:tc>
                <a:tc>
                  <a:txBody>
                    <a:bodyPr/>
                    <a:lstStyle/>
                    <a:p>
                      <a:pPr marL="0" marR="0" algn="ctr">
                        <a:spcBef>
                          <a:spcPts val="0"/>
                        </a:spcBef>
                        <a:spcAft>
                          <a:spcPts val="0"/>
                        </a:spcAft>
                      </a:pPr>
                      <a:r>
                        <a:rPr lang="en-US" sz="1800" dirty="0">
                          <a:effectLst/>
                        </a:rPr>
                        <a:t>26.9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dk1">
                        <a:tint val="40000"/>
                        <a:alpha val="40000"/>
                      </a:schemeClr>
                    </a:solidFill>
                  </a:tcPr>
                </a:tc>
                <a:extLst>
                  <a:ext uri="{0D108BD9-81ED-4DB2-BD59-A6C34878D82A}">
                    <a16:rowId xmlns:a16="http://schemas.microsoft.com/office/drawing/2014/main" val="3547164880"/>
                  </a:ext>
                </a:extLst>
              </a:tr>
              <a:tr h="272628">
                <a:tc>
                  <a:txBody>
                    <a:bodyPr/>
                    <a:lstStyle/>
                    <a:p>
                      <a:pPr marL="0" marR="0" algn="r">
                        <a:spcBef>
                          <a:spcPts val="0"/>
                        </a:spcBef>
                        <a:spcAft>
                          <a:spcPts val="0"/>
                        </a:spcAft>
                      </a:pPr>
                      <a:r>
                        <a:rPr lang="en-US" sz="1800" b="0" i="1" dirty="0">
                          <a:effectLst/>
                        </a:rPr>
                        <a:t>&gt;20</a:t>
                      </a:r>
                      <a:endParaRPr lang="en-US" sz="18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0.90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40000"/>
                      </a:schemeClr>
                    </a:solidFill>
                  </a:tcPr>
                </a:tc>
                <a:tc>
                  <a:txBody>
                    <a:bodyPr/>
                    <a:lstStyle/>
                    <a:p>
                      <a:pPr marL="0" marR="0" algn="ctr">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6.9</a:t>
                      </a:r>
                    </a:p>
                  </a:txBody>
                  <a:tcPr marL="94371" marR="94371"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40000"/>
                      </a:schemeClr>
                    </a:solidFill>
                  </a:tcPr>
                </a:tc>
                <a:extLst>
                  <a:ext uri="{0D108BD9-81ED-4DB2-BD59-A6C34878D82A}">
                    <a16:rowId xmlns:a16="http://schemas.microsoft.com/office/drawing/2014/main" val="1903876190"/>
                  </a:ext>
                </a:extLst>
              </a:tr>
              <a:tr h="272628">
                <a:tc>
                  <a:txBody>
                    <a:bodyPr/>
                    <a:lstStyle/>
                    <a:p>
                      <a:pPr marL="0" marR="0" algn="r">
                        <a:spcBef>
                          <a:spcPts val="0"/>
                        </a:spcBef>
                        <a:spcAft>
                          <a:spcPts val="0"/>
                        </a:spcAft>
                      </a:pPr>
                      <a:r>
                        <a:rPr lang="en-US" sz="1800" b="0" i="1" dirty="0">
                          <a:effectLst/>
                          <a:latin typeface="Calibri" panose="020F0502020204030204" pitchFamily="34" charset="0"/>
                          <a:ea typeface="Calibri" panose="020F0502020204030204" pitchFamily="34" charset="0"/>
                          <a:cs typeface="Times New Roman" panose="02020603050405020304" pitchFamily="18" charset="0"/>
                        </a:rPr>
                        <a:t>&lt;20</a:t>
                      </a:r>
                    </a:p>
                  </a:txBody>
                  <a:tcPr marL="94371" marR="94371"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0.63</a:t>
                      </a:r>
                    </a:p>
                  </a:txBody>
                  <a:tcPr marL="94371" marR="94371"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40000"/>
                      </a:schemeClr>
                    </a:solidFill>
                  </a:tcPr>
                </a:tc>
                <a:tc>
                  <a:txBody>
                    <a:bodyPr/>
                    <a:lstStyle/>
                    <a:p>
                      <a:pPr marL="0" marR="0" algn="ctr">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31.8</a:t>
                      </a:r>
                    </a:p>
                  </a:txBody>
                  <a:tcPr marL="94371" marR="94371"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40000"/>
                      </a:schemeClr>
                    </a:solidFill>
                  </a:tcPr>
                </a:tc>
                <a:extLst>
                  <a:ext uri="{0D108BD9-81ED-4DB2-BD59-A6C34878D82A}">
                    <a16:rowId xmlns:a16="http://schemas.microsoft.com/office/drawing/2014/main" val="2291862791"/>
                  </a:ext>
                </a:extLst>
              </a:tr>
            </a:tbl>
          </a:graphicData>
        </a:graphic>
      </p:graphicFrame>
      <p:sp>
        <p:nvSpPr>
          <p:cNvPr id="21" name="TextBox 20">
            <a:extLst>
              <a:ext uri="{FF2B5EF4-FFF2-40B4-BE49-F238E27FC236}">
                <a16:creationId xmlns:a16="http://schemas.microsoft.com/office/drawing/2014/main" id="{B082F6CA-1266-0D4E-A9C7-9CE8923519FE}"/>
              </a:ext>
            </a:extLst>
          </p:cNvPr>
          <p:cNvSpPr txBox="1"/>
          <p:nvPr/>
        </p:nvSpPr>
        <p:spPr>
          <a:xfrm>
            <a:off x="6215344" y="3950628"/>
            <a:ext cx="5096504" cy="923330"/>
          </a:xfrm>
          <a:prstGeom prst="rect">
            <a:avLst/>
          </a:prstGeom>
          <a:noFill/>
        </p:spPr>
        <p:txBody>
          <a:bodyPr wrap="square" rtlCol="0">
            <a:spAutoFit/>
          </a:bodyPr>
          <a:lstStyle/>
          <a:p>
            <a:pPr algn="ctr"/>
            <a:r>
              <a:rPr lang="en-US" dirty="0"/>
              <a:t>The model has better performance when trained with the data (&gt;20: listings of hosts that have 20 or more listing) that has better quality</a:t>
            </a:r>
          </a:p>
        </p:txBody>
      </p:sp>
    </p:spTree>
    <p:extLst>
      <p:ext uri="{BB962C8B-B14F-4D97-AF65-F5344CB8AC3E}">
        <p14:creationId xmlns:p14="http://schemas.microsoft.com/office/powerpoint/2010/main" val="1895403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30D3CFB-82C0-A44E-A030-DDEF0137758E}"/>
              </a:ext>
            </a:extLst>
          </p:cNvPr>
          <p:cNvSpPr/>
          <p:nvPr/>
        </p:nvSpPr>
        <p:spPr>
          <a:xfrm>
            <a:off x="0" y="0"/>
            <a:ext cx="12192000" cy="98854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dirty="0"/>
              <a:t>Limitations &amp; Ideas to Improve the Model</a:t>
            </a:r>
          </a:p>
        </p:txBody>
      </p:sp>
      <p:sp>
        <p:nvSpPr>
          <p:cNvPr id="2" name="TextBox 1">
            <a:extLst>
              <a:ext uri="{FF2B5EF4-FFF2-40B4-BE49-F238E27FC236}">
                <a16:creationId xmlns:a16="http://schemas.microsoft.com/office/drawing/2014/main" id="{FC532740-CFFF-8440-BE54-4E11EB4C5197}"/>
              </a:ext>
            </a:extLst>
          </p:cNvPr>
          <p:cNvSpPr txBox="1"/>
          <p:nvPr/>
        </p:nvSpPr>
        <p:spPr>
          <a:xfrm>
            <a:off x="164592" y="1341120"/>
            <a:ext cx="1186281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size of dataset is small, it has only 6882 rows and it is limited by the number of the Airbnb listings.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quality of the data, especially assessment of the list price by hosts:</a:t>
            </a:r>
          </a:p>
          <a:p>
            <a:pPr marL="742950" lvl="1" indent="-285750">
              <a:buFont typeface="Arial" panose="020B0604020202020204" pitchFamily="34" charset="0"/>
              <a:buChar char="•"/>
            </a:pPr>
            <a:r>
              <a:rPr lang="en-US" dirty="0"/>
              <a:t>Small portion of hosts have multiple units that are listed in Airbnb. These hosts do marketing research and adjust their prices.</a:t>
            </a:r>
          </a:p>
          <a:p>
            <a:pPr marL="742950" lvl="1" indent="-285750">
              <a:buFont typeface="Arial" panose="020B0604020202020204" pitchFamily="34" charset="0"/>
              <a:buChar char="•"/>
            </a:pPr>
            <a:r>
              <a:rPr lang="en-US" dirty="0"/>
              <a:t>New hosts that does not asses the market value due to inexperience and list the unit for significantly lower or higher amount.</a:t>
            </a:r>
          </a:p>
          <a:p>
            <a:pPr marL="742950" lvl="1" indent="-285750">
              <a:buFont typeface="Arial" panose="020B0604020202020204" pitchFamily="34" charset="0"/>
              <a:buChar char="•"/>
            </a:pPr>
            <a:r>
              <a:rPr lang="en-US" dirty="0"/>
              <a:t>Hosts that list their primary residence for only significantly high prices.</a:t>
            </a:r>
          </a:p>
          <a:p>
            <a:endParaRPr lang="en-US" dirty="0"/>
          </a:p>
          <a:p>
            <a:pPr marL="285750" indent="-285750">
              <a:buFont typeface="Arial" panose="020B0604020202020204" pitchFamily="34" charset="0"/>
              <a:buChar char="•"/>
            </a:pPr>
            <a:r>
              <a:rPr lang="en-US" dirty="0"/>
              <a:t>Airbnb listings in the other cities of San Francisco Bay Area can be joined to the dataset.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location, and the distance of each listing to certain landmarks within the city could be included to the data to improve the signal.</a:t>
            </a:r>
          </a:p>
          <a:p>
            <a:pPr lvl="1"/>
            <a:endParaRPr lang="en-US" dirty="0"/>
          </a:p>
        </p:txBody>
      </p:sp>
    </p:spTree>
    <p:extLst>
      <p:ext uri="{BB962C8B-B14F-4D97-AF65-F5344CB8AC3E}">
        <p14:creationId xmlns:p14="http://schemas.microsoft.com/office/powerpoint/2010/main" val="1474149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30D3CFB-82C0-A44E-A030-DDEF0137758E}"/>
              </a:ext>
            </a:extLst>
          </p:cNvPr>
          <p:cNvSpPr/>
          <p:nvPr/>
        </p:nvSpPr>
        <p:spPr>
          <a:xfrm>
            <a:off x="0" y="0"/>
            <a:ext cx="12192000" cy="98854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dirty="0"/>
              <a:t>Conclusions</a:t>
            </a:r>
          </a:p>
        </p:txBody>
      </p:sp>
      <p:sp>
        <p:nvSpPr>
          <p:cNvPr id="2" name="TextBox 1">
            <a:extLst>
              <a:ext uri="{FF2B5EF4-FFF2-40B4-BE49-F238E27FC236}">
                <a16:creationId xmlns:a16="http://schemas.microsoft.com/office/drawing/2014/main" id="{09B56A15-B9FA-BB4D-A151-DF07D7F99EB6}"/>
              </a:ext>
            </a:extLst>
          </p:cNvPr>
          <p:cNvSpPr txBox="1"/>
          <p:nvPr/>
        </p:nvSpPr>
        <p:spPr>
          <a:xfrm>
            <a:off x="597408" y="1609344"/>
            <a:ext cx="8468280" cy="2031325"/>
          </a:xfrm>
          <a:prstGeom prst="rect">
            <a:avLst/>
          </a:prstGeom>
          <a:noFill/>
        </p:spPr>
        <p:txBody>
          <a:bodyPr wrap="none" rtlCol="0">
            <a:spAutoFit/>
          </a:bodyPr>
          <a:lstStyle/>
          <a:p>
            <a:pPr marL="285750" indent="-285750">
              <a:buFont typeface="Arial" panose="020B0604020202020204" pitchFamily="34" charset="0"/>
              <a:buChar char="•"/>
            </a:pPr>
            <a:r>
              <a:rPr lang="en-US" dirty="0"/>
              <a:t>Out of the 3 Supervised Regression Models XGBoost provided the best results.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 can explain the 66% of the variance of the listing price.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model predicts the prices of listings in the low price range higher, and vice versa.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Prediction error is bigger for the low price range.</a:t>
            </a:r>
          </a:p>
        </p:txBody>
      </p:sp>
    </p:spTree>
    <p:extLst>
      <p:ext uri="{BB962C8B-B14F-4D97-AF65-F5344CB8AC3E}">
        <p14:creationId xmlns:p14="http://schemas.microsoft.com/office/powerpoint/2010/main" val="1241097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133224-370D-0F40-AD45-DFB207602484}"/>
              </a:ext>
            </a:extLst>
          </p:cNvPr>
          <p:cNvSpPr txBox="1"/>
          <p:nvPr/>
        </p:nvSpPr>
        <p:spPr>
          <a:xfrm>
            <a:off x="457200" y="345989"/>
            <a:ext cx="10836876" cy="2800767"/>
          </a:xfrm>
          <a:prstGeom prst="rect">
            <a:avLst/>
          </a:prstGeom>
          <a:noFill/>
        </p:spPr>
        <p:txBody>
          <a:bodyPr wrap="square" rtlCol="0">
            <a:spAutoFit/>
          </a:bodyPr>
          <a:lstStyle/>
          <a:p>
            <a:r>
              <a:rPr lang="en-US" sz="3600" dirty="0"/>
              <a:t>The Problem</a:t>
            </a:r>
          </a:p>
          <a:p>
            <a:endParaRPr lang="en-US" sz="1400" dirty="0"/>
          </a:p>
          <a:p>
            <a:r>
              <a:rPr lang="en-US" sz="2400" dirty="0"/>
              <a:t>No freely available tool for Airbnb hosts to determine the price for their listings</a:t>
            </a:r>
          </a:p>
          <a:p>
            <a:endParaRPr lang="en-US" sz="2400" dirty="0"/>
          </a:p>
          <a:p>
            <a:r>
              <a:rPr lang="en-US" sz="2400" dirty="0"/>
              <a:t>Unable to optimize pricing for the listings, both Airbnb hosts and Airbnb could loose potential revenue</a:t>
            </a:r>
          </a:p>
        </p:txBody>
      </p:sp>
      <p:sp>
        <p:nvSpPr>
          <p:cNvPr id="3" name="Rectangle 2">
            <a:extLst>
              <a:ext uri="{FF2B5EF4-FFF2-40B4-BE49-F238E27FC236}">
                <a16:creationId xmlns:a16="http://schemas.microsoft.com/office/drawing/2014/main" id="{F1CC2A8A-1A68-C04B-A399-0659EDB1799B}"/>
              </a:ext>
            </a:extLst>
          </p:cNvPr>
          <p:cNvSpPr/>
          <p:nvPr/>
        </p:nvSpPr>
        <p:spPr>
          <a:xfrm>
            <a:off x="457200" y="4562103"/>
            <a:ext cx="6096000" cy="1200329"/>
          </a:xfrm>
          <a:prstGeom prst="rect">
            <a:avLst/>
          </a:prstGeom>
        </p:spPr>
        <p:txBody>
          <a:bodyPr>
            <a:spAutoFit/>
          </a:bodyPr>
          <a:lstStyle/>
          <a:p>
            <a:r>
              <a:rPr lang="en-US" sz="2400" dirty="0"/>
              <a:t>Airbnb Hosts</a:t>
            </a:r>
          </a:p>
          <a:p>
            <a:endParaRPr lang="en-US" sz="2400" dirty="0"/>
          </a:p>
          <a:p>
            <a:r>
              <a:rPr lang="en-US" sz="2400" dirty="0"/>
              <a:t>Airbnb </a:t>
            </a:r>
          </a:p>
        </p:txBody>
      </p:sp>
      <p:sp>
        <p:nvSpPr>
          <p:cNvPr id="5" name="Rectangle 4">
            <a:extLst>
              <a:ext uri="{FF2B5EF4-FFF2-40B4-BE49-F238E27FC236}">
                <a16:creationId xmlns:a16="http://schemas.microsoft.com/office/drawing/2014/main" id="{246202B2-0589-2946-B222-140CCDDE4244}"/>
              </a:ext>
            </a:extLst>
          </p:cNvPr>
          <p:cNvSpPr/>
          <p:nvPr/>
        </p:nvSpPr>
        <p:spPr>
          <a:xfrm>
            <a:off x="0" y="0"/>
            <a:ext cx="12192000" cy="98854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dirty="0"/>
              <a:t>The Problem</a:t>
            </a:r>
          </a:p>
        </p:txBody>
      </p:sp>
      <p:sp>
        <p:nvSpPr>
          <p:cNvPr id="6" name="Rectangle 5">
            <a:extLst>
              <a:ext uri="{FF2B5EF4-FFF2-40B4-BE49-F238E27FC236}">
                <a16:creationId xmlns:a16="http://schemas.microsoft.com/office/drawing/2014/main" id="{6BD5F3BD-8F46-8D43-8502-99F2D77C0ED9}"/>
              </a:ext>
            </a:extLst>
          </p:cNvPr>
          <p:cNvSpPr/>
          <p:nvPr/>
        </p:nvSpPr>
        <p:spPr>
          <a:xfrm>
            <a:off x="0" y="3146756"/>
            <a:ext cx="12192000" cy="98854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dirty="0"/>
              <a:t>Who might be interested</a:t>
            </a:r>
          </a:p>
        </p:txBody>
      </p:sp>
    </p:spTree>
    <p:extLst>
      <p:ext uri="{BB962C8B-B14F-4D97-AF65-F5344CB8AC3E}">
        <p14:creationId xmlns:p14="http://schemas.microsoft.com/office/powerpoint/2010/main" val="3608846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E82B99-9E74-E347-A649-67CF297F2EC3}"/>
              </a:ext>
            </a:extLst>
          </p:cNvPr>
          <p:cNvSpPr/>
          <p:nvPr/>
        </p:nvSpPr>
        <p:spPr>
          <a:xfrm>
            <a:off x="506795" y="501134"/>
            <a:ext cx="8631915" cy="3477875"/>
          </a:xfrm>
          <a:prstGeom prst="rect">
            <a:avLst/>
          </a:prstGeom>
        </p:spPr>
        <p:txBody>
          <a:bodyPr wrap="none">
            <a:spAutoFit/>
          </a:bodyPr>
          <a:lstStyle/>
          <a:p>
            <a:r>
              <a:rPr lang="en-US" sz="3600" dirty="0"/>
              <a:t>The Data Information</a:t>
            </a:r>
          </a:p>
          <a:p>
            <a:endParaRPr lang="en-US" sz="3600" dirty="0"/>
          </a:p>
          <a:p>
            <a:pPr marL="457200" indent="-457200">
              <a:buFont typeface="Arial" panose="020B0604020202020204" pitchFamily="34" charset="0"/>
              <a:buChar char="•"/>
            </a:pPr>
            <a:r>
              <a:rPr lang="en-US" sz="2800" dirty="0"/>
              <a:t>Data scraped from Airbnb website on 03-02-2021</a:t>
            </a:r>
          </a:p>
          <a:p>
            <a:pPr marL="457200" indent="-457200">
              <a:buFont typeface="Arial" panose="020B0604020202020204" pitchFamily="34" charset="0"/>
              <a:buChar char="•"/>
            </a:pPr>
            <a:r>
              <a:rPr lang="en-US" sz="2800" dirty="0"/>
              <a:t>6882 listings within San Francisco with 73 attributes</a:t>
            </a:r>
          </a:p>
          <a:p>
            <a:pPr marL="457200" indent="-457200">
              <a:buFont typeface="Arial" panose="020B0604020202020204" pitchFamily="34" charset="0"/>
              <a:buChar char="•"/>
            </a:pPr>
            <a:r>
              <a:rPr lang="en-US" sz="2800" dirty="0"/>
              <a:t>Data downloaded from Inside Airbnb open data source</a:t>
            </a:r>
          </a:p>
          <a:p>
            <a:endParaRPr lang="en-US" sz="2800" dirty="0"/>
          </a:p>
          <a:p>
            <a:endParaRPr lang="en-US" sz="3600" dirty="0"/>
          </a:p>
        </p:txBody>
      </p:sp>
      <p:pic>
        <p:nvPicPr>
          <p:cNvPr id="3" name="Picture 2">
            <a:extLst>
              <a:ext uri="{FF2B5EF4-FFF2-40B4-BE49-F238E27FC236}">
                <a16:creationId xmlns:a16="http://schemas.microsoft.com/office/drawing/2014/main" id="{AD59214F-B252-064B-AA2B-C8CD1B22DC81}"/>
              </a:ext>
            </a:extLst>
          </p:cNvPr>
          <p:cNvPicPr>
            <a:picLocks noChangeAspect="1"/>
          </p:cNvPicPr>
          <p:nvPr/>
        </p:nvPicPr>
        <p:blipFill>
          <a:blip r:embed="rId2"/>
          <a:stretch>
            <a:fillRect/>
          </a:stretch>
        </p:blipFill>
        <p:spPr>
          <a:xfrm>
            <a:off x="506795" y="5284136"/>
            <a:ext cx="3120275" cy="1040092"/>
          </a:xfrm>
          <a:prstGeom prst="rect">
            <a:avLst/>
          </a:prstGeom>
        </p:spPr>
      </p:pic>
      <p:sp>
        <p:nvSpPr>
          <p:cNvPr id="5" name="Rectangle 4">
            <a:extLst>
              <a:ext uri="{FF2B5EF4-FFF2-40B4-BE49-F238E27FC236}">
                <a16:creationId xmlns:a16="http://schemas.microsoft.com/office/drawing/2014/main" id="{978F9ED3-B763-634D-8029-AF2576440A1B}"/>
              </a:ext>
            </a:extLst>
          </p:cNvPr>
          <p:cNvSpPr/>
          <p:nvPr/>
        </p:nvSpPr>
        <p:spPr>
          <a:xfrm>
            <a:off x="506795" y="6356866"/>
            <a:ext cx="2994731" cy="369332"/>
          </a:xfrm>
          <a:prstGeom prst="rect">
            <a:avLst/>
          </a:prstGeom>
        </p:spPr>
        <p:txBody>
          <a:bodyPr wrap="none">
            <a:spAutoFit/>
          </a:bodyPr>
          <a:lstStyle/>
          <a:p>
            <a:r>
              <a:rPr lang="en-US" dirty="0"/>
              <a:t>http://</a:t>
            </a:r>
            <a:r>
              <a:rPr lang="en-US" dirty="0" err="1"/>
              <a:t>insideairbnb.com</a:t>
            </a:r>
            <a:r>
              <a:rPr lang="en-US" dirty="0"/>
              <a:t>/</a:t>
            </a:r>
          </a:p>
        </p:txBody>
      </p:sp>
      <p:sp>
        <p:nvSpPr>
          <p:cNvPr id="6" name="Rectangle 5">
            <a:extLst>
              <a:ext uri="{FF2B5EF4-FFF2-40B4-BE49-F238E27FC236}">
                <a16:creationId xmlns:a16="http://schemas.microsoft.com/office/drawing/2014/main" id="{48DEEED7-C548-F84D-A1BB-9D9F429B6821}"/>
              </a:ext>
            </a:extLst>
          </p:cNvPr>
          <p:cNvSpPr/>
          <p:nvPr/>
        </p:nvSpPr>
        <p:spPr>
          <a:xfrm>
            <a:off x="0" y="0"/>
            <a:ext cx="12192000" cy="98854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dirty="0"/>
              <a:t>The Data Information</a:t>
            </a:r>
          </a:p>
        </p:txBody>
      </p:sp>
    </p:spTree>
    <p:extLst>
      <p:ext uri="{BB962C8B-B14F-4D97-AF65-F5344CB8AC3E}">
        <p14:creationId xmlns:p14="http://schemas.microsoft.com/office/powerpoint/2010/main" val="2993099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B07768-B997-794B-A5FF-092FF7CC2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460380" y="1558470"/>
            <a:ext cx="4751739" cy="3200400"/>
          </a:xfrm>
          <a:prstGeom prst="rect">
            <a:avLst/>
          </a:prstGeom>
          <a:noFill/>
          <a:ln>
            <a:noFill/>
          </a:ln>
        </p:spPr>
      </p:pic>
      <p:pic>
        <p:nvPicPr>
          <p:cNvPr id="7" name="Picture 6">
            <a:extLst>
              <a:ext uri="{FF2B5EF4-FFF2-40B4-BE49-F238E27FC236}">
                <a16:creationId xmlns:a16="http://schemas.microsoft.com/office/drawing/2014/main" id="{6235377D-6128-454C-AF45-D0C80AE75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275" y="1558470"/>
            <a:ext cx="4022933" cy="3200400"/>
          </a:xfrm>
          <a:prstGeom prst="rect">
            <a:avLst/>
          </a:prstGeom>
        </p:spPr>
      </p:pic>
      <p:sp>
        <p:nvSpPr>
          <p:cNvPr id="14" name="Rectangle 13">
            <a:extLst>
              <a:ext uri="{FF2B5EF4-FFF2-40B4-BE49-F238E27FC236}">
                <a16:creationId xmlns:a16="http://schemas.microsoft.com/office/drawing/2014/main" id="{730D3CFB-82C0-A44E-A030-DDEF0137758E}"/>
              </a:ext>
            </a:extLst>
          </p:cNvPr>
          <p:cNvSpPr/>
          <p:nvPr/>
        </p:nvSpPr>
        <p:spPr>
          <a:xfrm>
            <a:off x="0" y="0"/>
            <a:ext cx="12192000" cy="98854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dirty="0"/>
              <a:t>Exploratory Data Analysis</a:t>
            </a:r>
          </a:p>
        </p:txBody>
      </p:sp>
      <p:sp>
        <p:nvSpPr>
          <p:cNvPr id="15" name="TextBox 14">
            <a:extLst>
              <a:ext uri="{FF2B5EF4-FFF2-40B4-BE49-F238E27FC236}">
                <a16:creationId xmlns:a16="http://schemas.microsoft.com/office/drawing/2014/main" id="{708262FA-7D31-2648-871B-CE0EDC0A1BDB}"/>
              </a:ext>
            </a:extLst>
          </p:cNvPr>
          <p:cNvSpPr txBox="1"/>
          <p:nvPr/>
        </p:nvSpPr>
        <p:spPr>
          <a:xfrm>
            <a:off x="2008905" y="5647037"/>
            <a:ext cx="8902950" cy="461665"/>
          </a:xfrm>
          <a:prstGeom prst="rect">
            <a:avLst/>
          </a:prstGeom>
          <a:noFill/>
        </p:spPr>
        <p:txBody>
          <a:bodyPr wrap="none" rtlCol="0">
            <a:spAutoFit/>
          </a:bodyPr>
          <a:lstStyle/>
          <a:p>
            <a:r>
              <a:rPr lang="en-US" sz="2400" dirty="0"/>
              <a:t>Prices for Airbnb listings range from $10 per night to $25000 per night</a:t>
            </a:r>
          </a:p>
        </p:txBody>
      </p:sp>
    </p:spTree>
    <p:extLst>
      <p:ext uri="{BB962C8B-B14F-4D97-AF65-F5344CB8AC3E}">
        <p14:creationId xmlns:p14="http://schemas.microsoft.com/office/powerpoint/2010/main" val="2418867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30D3CFB-82C0-A44E-A030-DDEF0137758E}"/>
              </a:ext>
            </a:extLst>
          </p:cNvPr>
          <p:cNvSpPr/>
          <p:nvPr/>
        </p:nvSpPr>
        <p:spPr>
          <a:xfrm>
            <a:off x="0" y="0"/>
            <a:ext cx="12192000" cy="98854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dirty="0"/>
              <a:t>Exploratory Data Analysis</a:t>
            </a:r>
          </a:p>
        </p:txBody>
      </p:sp>
      <p:sp>
        <p:nvSpPr>
          <p:cNvPr id="15" name="TextBox 14">
            <a:extLst>
              <a:ext uri="{FF2B5EF4-FFF2-40B4-BE49-F238E27FC236}">
                <a16:creationId xmlns:a16="http://schemas.microsoft.com/office/drawing/2014/main" id="{708262FA-7D31-2648-871B-CE0EDC0A1BDB}"/>
              </a:ext>
            </a:extLst>
          </p:cNvPr>
          <p:cNvSpPr txBox="1"/>
          <p:nvPr/>
        </p:nvSpPr>
        <p:spPr>
          <a:xfrm>
            <a:off x="2008906" y="5647037"/>
            <a:ext cx="8494337" cy="830997"/>
          </a:xfrm>
          <a:prstGeom prst="rect">
            <a:avLst/>
          </a:prstGeom>
          <a:noFill/>
        </p:spPr>
        <p:txBody>
          <a:bodyPr wrap="square" rtlCol="0">
            <a:spAutoFit/>
          </a:bodyPr>
          <a:lstStyle/>
          <a:p>
            <a:pPr algn="ctr"/>
            <a:r>
              <a:rPr lang="en-US" sz="2400" dirty="0"/>
              <a:t>Entire home/apartments consist the majority of listings and listing price increases with the accommodation limit</a:t>
            </a:r>
          </a:p>
        </p:txBody>
      </p:sp>
      <p:pic>
        <p:nvPicPr>
          <p:cNvPr id="8" name="Picture 7">
            <a:extLst>
              <a:ext uri="{FF2B5EF4-FFF2-40B4-BE49-F238E27FC236}">
                <a16:creationId xmlns:a16="http://schemas.microsoft.com/office/drawing/2014/main" id="{0C787D87-ED86-2E43-B2A2-E86D4E5E6CA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4421" y="1318859"/>
            <a:ext cx="5668825" cy="3216071"/>
          </a:xfrm>
          <a:prstGeom prst="rect">
            <a:avLst/>
          </a:prstGeom>
          <a:noFill/>
          <a:ln>
            <a:noFill/>
          </a:ln>
        </p:spPr>
      </p:pic>
      <p:pic>
        <p:nvPicPr>
          <p:cNvPr id="9" name="Picture 8">
            <a:extLst>
              <a:ext uri="{FF2B5EF4-FFF2-40B4-BE49-F238E27FC236}">
                <a16:creationId xmlns:a16="http://schemas.microsoft.com/office/drawing/2014/main" id="{52092898-C676-CA47-8362-582F74E1D13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28756" y="1318859"/>
            <a:ext cx="5357340" cy="2859526"/>
          </a:xfrm>
          <a:prstGeom prst="rect">
            <a:avLst/>
          </a:prstGeom>
          <a:noFill/>
          <a:ln>
            <a:noFill/>
          </a:ln>
        </p:spPr>
      </p:pic>
    </p:spTree>
    <p:extLst>
      <p:ext uri="{BB962C8B-B14F-4D97-AF65-F5344CB8AC3E}">
        <p14:creationId xmlns:p14="http://schemas.microsoft.com/office/powerpoint/2010/main" val="1185415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30D3CFB-82C0-A44E-A030-DDEF0137758E}"/>
              </a:ext>
            </a:extLst>
          </p:cNvPr>
          <p:cNvSpPr/>
          <p:nvPr/>
        </p:nvSpPr>
        <p:spPr>
          <a:xfrm>
            <a:off x="0" y="0"/>
            <a:ext cx="12192000" cy="98854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dirty="0"/>
              <a:t>Exploratory Data Analysis</a:t>
            </a:r>
          </a:p>
        </p:txBody>
      </p:sp>
      <p:sp>
        <p:nvSpPr>
          <p:cNvPr id="15" name="TextBox 14">
            <a:extLst>
              <a:ext uri="{FF2B5EF4-FFF2-40B4-BE49-F238E27FC236}">
                <a16:creationId xmlns:a16="http://schemas.microsoft.com/office/drawing/2014/main" id="{708262FA-7D31-2648-871B-CE0EDC0A1BDB}"/>
              </a:ext>
            </a:extLst>
          </p:cNvPr>
          <p:cNvSpPr txBox="1"/>
          <p:nvPr/>
        </p:nvSpPr>
        <p:spPr>
          <a:xfrm>
            <a:off x="2008906" y="5647037"/>
            <a:ext cx="8494337" cy="830997"/>
          </a:xfrm>
          <a:prstGeom prst="rect">
            <a:avLst/>
          </a:prstGeom>
          <a:noFill/>
        </p:spPr>
        <p:txBody>
          <a:bodyPr wrap="square" rtlCol="0">
            <a:spAutoFit/>
          </a:bodyPr>
          <a:lstStyle/>
          <a:p>
            <a:pPr algn="ctr"/>
            <a:r>
              <a:rPr lang="en-US" sz="2400" dirty="0"/>
              <a:t>The price of listings are similar among the neighborhoods of San Francisco</a:t>
            </a:r>
          </a:p>
        </p:txBody>
      </p:sp>
      <p:pic>
        <p:nvPicPr>
          <p:cNvPr id="6" name="Picture 5">
            <a:extLst>
              <a:ext uri="{FF2B5EF4-FFF2-40B4-BE49-F238E27FC236}">
                <a16:creationId xmlns:a16="http://schemas.microsoft.com/office/drawing/2014/main" id="{DC9F8062-D47C-4C46-8D4D-723D66EE781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88757" y="1259830"/>
            <a:ext cx="8234845" cy="4387207"/>
          </a:xfrm>
          <a:prstGeom prst="rect">
            <a:avLst/>
          </a:prstGeom>
          <a:noFill/>
          <a:ln>
            <a:noFill/>
          </a:ln>
        </p:spPr>
      </p:pic>
    </p:spTree>
    <p:extLst>
      <p:ext uri="{BB962C8B-B14F-4D97-AF65-F5344CB8AC3E}">
        <p14:creationId xmlns:p14="http://schemas.microsoft.com/office/powerpoint/2010/main" val="4121506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30D3CFB-82C0-A44E-A030-DDEF0137758E}"/>
              </a:ext>
            </a:extLst>
          </p:cNvPr>
          <p:cNvSpPr/>
          <p:nvPr/>
        </p:nvSpPr>
        <p:spPr>
          <a:xfrm>
            <a:off x="0" y="0"/>
            <a:ext cx="12192000" cy="98854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dirty="0"/>
              <a:t>Machine Learning Model</a:t>
            </a:r>
          </a:p>
        </p:txBody>
      </p:sp>
      <p:sp>
        <p:nvSpPr>
          <p:cNvPr id="15" name="TextBox 14">
            <a:extLst>
              <a:ext uri="{FF2B5EF4-FFF2-40B4-BE49-F238E27FC236}">
                <a16:creationId xmlns:a16="http://schemas.microsoft.com/office/drawing/2014/main" id="{708262FA-7D31-2648-871B-CE0EDC0A1BDB}"/>
              </a:ext>
            </a:extLst>
          </p:cNvPr>
          <p:cNvSpPr txBox="1"/>
          <p:nvPr/>
        </p:nvSpPr>
        <p:spPr>
          <a:xfrm>
            <a:off x="266606" y="1265167"/>
            <a:ext cx="8494337" cy="461665"/>
          </a:xfrm>
          <a:prstGeom prst="rect">
            <a:avLst/>
          </a:prstGeom>
          <a:noFill/>
        </p:spPr>
        <p:txBody>
          <a:bodyPr wrap="square" rtlCol="0">
            <a:spAutoFit/>
          </a:bodyPr>
          <a:lstStyle/>
          <a:p>
            <a:r>
              <a:rPr lang="en-US" sz="2400" dirty="0"/>
              <a:t>Supervised Learning, Regression, </a:t>
            </a:r>
            <a:r>
              <a:rPr lang="en-US" sz="2400" dirty="0" err="1"/>
              <a:t>scikit</a:t>
            </a:r>
            <a:r>
              <a:rPr lang="en-US" sz="2400" dirty="0"/>
              <a:t>-learn</a:t>
            </a:r>
          </a:p>
        </p:txBody>
      </p:sp>
      <p:sp>
        <p:nvSpPr>
          <p:cNvPr id="2" name="TextBox 1">
            <a:extLst>
              <a:ext uri="{FF2B5EF4-FFF2-40B4-BE49-F238E27FC236}">
                <a16:creationId xmlns:a16="http://schemas.microsoft.com/office/drawing/2014/main" id="{ACBFBDCB-11F1-CB4C-A08F-1AD76AFC890A}"/>
              </a:ext>
            </a:extLst>
          </p:cNvPr>
          <p:cNvSpPr txBox="1"/>
          <p:nvPr/>
        </p:nvSpPr>
        <p:spPr>
          <a:xfrm>
            <a:off x="278960" y="1868273"/>
            <a:ext cx="2247282" cy="461665"/>
          </a:xfrm>
          <a:prstGeom prst="rect">
            <a:avLst/>
          </a:prstGeom>
          <a:noFill/>
        </p:spPr>
        <p:txBody>
          <a:bodyPr wrap="none" rtlCol="0">
            <a:spAutoFit/>
          </a:bodyPr>
          <a:lstStyle/>
          <a:p>
            <a:r>
              <a:rPr lang="en-US" sz="2400" b="1" u="sng" dirty="0"/>
              <a:t>Modeling Steps:</a:t>
            </a:r>
          </a:p>
        </p:txBody>
      </p:sp>
      <p:sp>
        <p:nvSpPr>
          <p:cNvPr id="3" name="Rectangle 2">
            <a:extLst>
              <a:ext uri="{FF2B5EF4-FFF2-40B4-BE49-F238E27FC236}">
                <a16:creationId xmlns:a16="http://schemas.microsoft.com/office/drawing/2014/main" id="{F96FF2B3-1929-A447-A867-B4964676B2CF}"/>
              </a:ext>
            </a:extLst>
          </p:cNvPr>
          <p:cNvSpPr/>
          <p:nvPr/>
        </p:nvSpPr>
        <p:spPr>
          <a:xfrm>
            <a:off x="278959" y="2466546"/>
            <a:ext cx="3885267" cy="37118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Data pre-processing steps:</a:t>
            </a:r>
          </a:p>
          <a:p>
            <a:endParaRPr lang="en-US" b="1" dirty="0">
              <a:solidFill>
                <a:schemeClr val="tx1"/>
              </a:solidFill>
            </a:endParaRPr>
          </a:p>
          <a:p>
            <a:pPr marL="342900" indent="-342900">
              <a:buFont typeface="+mj-lt"/>
              <a:buAutoNum type="arabicPeriod"/>
            </a:pPr>
            <a:r>
              <a:rPr lang="en-US" dirty="0">
                <a:solidFill>
                  <a:schemeClr val="tx1"/>
                </a:solidFill>
              </a:rPr>
              <a:t>Dummy encoding of the categorical variables</a:t>
            </a:r>
          </a:p>
          <a:p>
            <a:pPr marL="342900" indent="-342900">
              <a:buFont typeface="+mj-lt"/>
              <a:buAutoNum type="arabicPeriod"/>
            </a:pPr>
            <a:r>
              <a:rPr lang="en-US" dirty="0">
                <a:solidFill>
                  <a:schemeClr val="tx1"/>
                </a:solidFill>
              </a:rPr>
              <a:t>Standardization and Normalization (</a:t>
            </a:r>
            <a:r>
              <a:rPr lang="en-US" dirty="0" err="1">
                <a:solidFill>
                  <a:schemeClr val="tx1"/>
                </a:solidFill>
              </a:rPr>
              <a:t>MinMax</a:t>
            </a:r>
            <a:r>
              <a:rPr lang="en-US" dirty="0">
                <a:solidFill>
                  <a:schemeClr val="tx1"/>
                </a:solidFill>
              </a:rPr>
              <a:t> Scaler) of the data</a:t>
            </a:r>
          </a:p>
          <a:p>
            <a:pPr marL="342900" indent="-342900">
              <a:buFont typeface="+mj-lt"/>
              <a:buAutoNum type="arabicPeriod"/>
            </a:pPr>
            <a:r>
              <a:rPr lang="en-US" dirty="0">
                <a:solidFill>
                  <a:schemeClr val="tx1"/>
                </a:solidFill>
              </a:rPr>
              <a:t>Data is split into training and test data (80% – 20%)</a:t>
            </a:r>
          </a:p>
          <a:p>
            <a:pPr marL="342900" indent="-342900">
              <a:buFont typeface="+mj-lt"/>
              <a:buAutoNum type="arabicPeriod"/>
            </a:pPr>
            <a:r>
              <a:rPr lang="en-US" dirty="0">
                <a:solidFill>
                  <a:schemeClr val="tx1"/>
                </a:solidFill>
              </a:rPr>
              <a:t>There regression model is tested (Linear, Random Forest, XGBoost Regressor)</a:t>
            </a:r>
          </a:p>
          <a:p>
            <a:pPr marL="342900" indent="-342900">
              <a:buFont typeface="+mj-lt"/>
              <a:buAutoNum type="arabicPeriod"/>
            </a:pPr>
            <a:endParaRPr lang="en-US" dirty="0">
              <a:solidFill>
                <a:schemeClr val="tx1"/>
              </a:solidFill>
            </a:endParaRPr>
          </a:p>
          <a:p>
            <a:pPr marL="342900" indent="-342900">
              <a:buFont typeface="+mj-lt"/>
              <a:buAutoNum type="arabicPeriod"/>
            </a:pPr>
            <a:endParaRPr lang="en-US" dirty="0">
              <a:solidFill>
                <a:schemeClr val="tx1"/>
              </a:solidFill>
            </a:endParaRPr>
          </a:p>
          <a:p>
            <a:pPr marL="342900" indent="-342900">
              <a:buFont typeface="+mj-lt"/>
              <a:buAutoNum type="arabicPeriod"/>
            </a:pPr>
            <a:endParaRPr lang="en-US" dirty="0">
              <a:solidFill>
                <a:schemeClr val="tx1"/>
              </a:solidFill>
            </a:endParaRPr>
          </a:p>
        </p:txBody>
      </p:sp>
      <p:sp>
        <p:nvSpPr>
          <p:cNvPr id="7" name="Rectangle 6">
            <a:extLst>
              <a:ext uri="{FF2B5EF4-FFF2-40B4-BE49-F238E27FC236}">
                <a16:creationId xmlns:a16="http://schemas.microsoft.com/office/drawing/2014/main" id="{08C01F9D-51B7-1444-8A79-C3D7CF51FFFA}"/>
              </a:ext>
            </a:extLst>
          </p:cNvPr>
          <p:cNvSpPr/>
          <p:nvPr/>
        </p:nvSpPr>
        <p:spPr>
          <a:xfrm>
            <a:off x="4875676" y="2466546"/>
            <a:ext cx="3885267" cy="182124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Cross-validation &amp; hyper-parameter tuning:</a:t>
            </a:r>
          </a:p>
          <a:p>
            <a:endParaRPr lang="en-US" b="1" dirty="0">
              <a:solidFill>
                <a:schemeClr val="tx1"/>
              </a:solidFill>
            </a:endParaRPr>
          </a:p>
          <a:p>
            <a:pPr marL="342900" indent="-342900">
              <a:buFont typeface="+mj-lt"/>
              <a:buAutoNum type="arabicPeriod"/>
            </a:pPr>
            <a:r>
              <a:rPr lang="en-US" dirty="0">
                <a:solidFill>
                  <a:schemeClr val="tx1"/>
                </a:solidFill>
              </a:rPr>
              <a:t>5-fold cross-validation</a:t>
            </a:r>
          </a:p>
          <a:p>
            <a:pPr marL="342900" indent="-342900">
              <a:buFont typeface="+mj-lt"/>
              <a:buAutoNum type="arabicPeriod"/>
            </a:pPr>
            <a:r>
              <a:rPr lang="en-US" dirty="0">
                <a:solidFill>
                  <a:schemeClr val="tx1"/>
                </a:solidFill>
              </a:rPr>
              <a:t>Using GridSearchCV of </a:t>
            </a:r>
            <a:r>
              <a:rPr lang="en-US" dirty="0" err="1">
                <a:solidFill>
                  <a:schemeClr val="tx1"/>
                </a:solidFill>
              </a:rPr>
              <a:t>scikit</a:t>
            </a:r>
            <a:r>
              <a:rPr lang="en-US" dirty="0">
                <a:solidFill>
                  <a:schemeClr val="tx1"/>
                </a:solidFill>
              </a:rPr>
              <a:t>-learn</a:t>
            </a:r>
          </a:p>
          <a:p>
            <a:pPr marL="342900" indent="-342900">
              <a:buFont typeface="+mj-lt"/>
              <a:buAutoNum type="arabicPeriod"/>
            </a:pPr>
            <a:r>
              <a:rPr lang="en-US" dirty="0">
                <a:solidFill>
                  <a:schemeClr val="tx1"/>
                </a:solidFill>
              </a:rPr>
              <a:t>Evaluation metric: R-squared</a:t>
            </a:r>
          </a:p>
        </p:txBody>
      </p:sp>
      <p:sp>
        <p:nvSpPr>
          <p:cNvPr id="8" name="Rectangle 7">
            <a:extLst>
              <a:ext uri="{FF2B5EF4-FFF2-40B4-BE49-F238E27FC236}">
                <a16:creationId xmlns:a16="http://schemas.microsoft.com/office/drawing/2014/main" id="{03F6A59B-7A03-034B-8D7B-DC4A7CF661E0}"/>
              </a:ext>
            </a:extLst>
          </p:cNvPr>
          <p:cNvSpPr/>
          <p:nvPr/>
        </p:nvSpPr>
        <p:spPr>
          <a:xfrm>
            <a:off x="4875676" y="4978047"/>
            <a:ext cx="3885267" cy="1200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Removal of outliers from dataset</a:t>
            </a:r>
          </a:p>
          <a:p>
            <a:endParaRPr lang="en-US" b="1" dirty="0">
              <a:solidFill>
                <a:schemeClr val="tx1"/>
              </a:solidFill>
            </a:endParaRPr>
          </a:p>
          <a:p>
            <a:r>
              <a:rPr lang="en-US" dirty="0">
                <a:solidFill>
                  <a:schemeClr val="tx1"/>
                </a:solidFill>
              </a:rPr>
              <a:t>Filtered out listings using target column (lower and upper 2.5%)</a:t>
            </a:r>
          </a:p>
        </p:txBody>
      </p:sp>
      <p:sp>
        <p:nvSpPr>
          <p:cNvPr id="4" name="Right Arrow 3">
            <a:extLst>
              <a:ext uri="{FF2B5EF4-FFF2-40B4-BE49-F238E27FC236}">
                <a16:creationId xmlns:a16="http://schemas.microsoft.com/office/drawing/2014/main" id="{13C64C14-5ED4-8B42-9474-BF5195EDCD45}"/>
              </a:ext>
            </a:extLst>
          </p:cNvPr>
          <p:cNvSpPr/>
          <p:nvPr/>
        </p:nvSpPr>
        <p:spPr>
          <a:xfrm>
            <a:off x="4213652" y="3274541"/>
            <a:ext cx="624952" cy="154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C56E21BD-3968-2F47-96AD-0817E7579817}"/>
              </a:ext>
            </a:extLst>
          </p:cNvPr>
          <p:cNvSpPr/>
          <p:nvPr/>
        </p:nvSpPr>
        <p:spPr>
          <a:xfrm rot="5400000">
            <a:off x="6555131" y="4573428"/>
            <a:ext cx="407373" cy="1189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Turn Arrow 12">
            <a:extLst>
              <a:ext uri="{FF2B5EF4-FFF2-40B4-BE49-F238E27FC236}">
                <a16:creationId xmlns:a16="http://schemas.microsoft.com/office/drawing/2014/main" id="{2D885797-E8D0-F940-85FC-C4AB830D45F7}"/>
              </a:ext>
            </a:extLst>
          </p:cNvPr>
          <p:cNvSpPr/>
          <p:nvPr/>
        </p:nvSpPr>
        <p:spPr>
          <a:xfrm rot="5400000" flipH="1">
            <a:off x="8026093" y="4480149"/>
            <a:ext cx="2103269" cy="305539"/>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1DBCFE9B-32F5-1B46-8644-A920013DB77C}"/>
              </a:ext>
            </a:extLst>
          </p:cNvPr>
          <p:cNvSpPr/>
          <p:nvPr/>
        </p:nvSpPr>
        <p:spPr>
          <a:xfrm>
            <a:off x="9833747" y="2466546"/>
            <a:ext cx="2067690" cy="1200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Training the model using optimized parameters</a:t>
            </a:r>
          </a:p>
        </p:txBody>
      </p:sp>
      <p:sp>
        <p:nvSpPr>
          <p:cNvPr id="17" name="Rectangle 16">
            <a:extLst>
              <a:ext uri="{FF2B5EF4-FFF2-40B4-BE49-F238E27FC236}">
                <a16:creationId xmlns:a16="http://schemas.microsoft.com/office/drawing/2014/main" id="{669BFEE0-24E1-8B48-BFBA-4F1BE4833211}"/>
              </a:ext>
            </a:extLst>
          </p:cNvPr>
          <p:cNvSpPr/>
          <p:nvPr/>
        </p:nvSpPr>
        <p:spPr>
          <a:xfrm>
            <a:off x="9845351" y="4978047"/>
            <a:ext cx="2067690" cy="1200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Performance evaluation on test dataset</a:t>
            </a:r>
          </a:p>
        </p:txBody>
      </p:sp>
      <p:sp>
        <p:nvSpPr>
          <p:cNvPr id="18" name="Right Arrow 17">
            <a:extLst>
              <a:ext uri="{FF2B5EF4-FFF2-40B4-BE49-F238E27FC236}">
                <a16:creationId xmlns:a16="http://schemas.microsoft.com/office/drawing/2014/main" id="{65BD5124-0F3B-934B-A5DF-2F3CA3E08416}"/>
              </a:ext>
            </a:extLst>
          </p:cNvPr>
          <p:cNvSpPr/>
          <p:nvPr/>
        </p:nvSpPr>
        <p:spPr>
          <a:xfrm>
            <a:off x="8907170" y="2648466"/>
            <a:ext cx="792884" cy="181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4CAB978B-4835-214D-84C2-414CB1D1E587}"/>
              </a:ext>
            </a:extLst>
          </p:cNvPr>
          <p:cNvSpPr/>
          <p:nvPr/>
        </p:nvSpPr>
        <p:spPr>
          <a:xfrm rot="5400000">
            <a:off x="10561765" y="4290200"/>
            <a:ext cx="792884" cy="181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8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30D3CFB-82C0-A44E-A030-DDEF0137758E}"/>
              </a:ext>
            </a:extLst>
          </p:cNvPr>
          <p:cNvSpPr/>
          <p:nvPr/>
        </p:nvSpPr>
        <p:spPr>
          <a:xfrm>
            <a:off x="0" y="0"/>
            <a:ext cx="12192000" cy="98854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dirty="0"/>
              <a:t>Model Comparisons – First Run</a:t>
            </a:r>
          </a:p>
        </p:txBody>
      </p:sp>
      <p:graphicFrame>
        <p:nvGraphicFramePr>
          <p:cNvPr id="2" name="Table 1">
            <a:extLst>
              <a:ext uri="{FF2B5EF4-FFF2-40B4-BE49-F238E27FC236}">
                <a16:creationId xmlns:a16="http://schemas.microsoft.com/office/drawing/2014/main" id="{5C1ED4B0-44A0-9246-A4F6-1A1EC54767F6}"/>
              </a:ext>
            </a:extLst>
          </p:cNvPr>
          <p:cNvGraphicFramePr>
            <a:graphicFrameLocks noGrp="1"/>
          </p:cNvGraphicFramePr>
          <p:nvPr>
            <p:extLst>
              <p:ext uri="{D42A27DB-BD31-4B8C-83A1-F6EECF244321}">
                <p14:modId xmlns:p14="http://schemas.microsoft.com/office/powerpoint/2010/main" val="1874267172"/>
              </p:ext>
            </p:extLst>
          </p:nvPr>
        </p:nvGraphicFramePr>
        <p:xfrm>
          <a:off x="696811" y="1166318"/>
          <a:ext cx="5276335" cy="1305564"/>
        </p:xfrm>
        <a:graphic>
          <a:graphicData uri="http://schemas.openxmlformats.org/drawingml/2006/table">
            <a:tbl>
              <a:tblPr firstRow="1" firstCol="1" bandRow="1">
                <a:tableStyleId>{D7AC3CCA-C797-4891-BE02-D94E43425B78}</a:tableStyleId>
              </a:tblPr>
              <a:tblGrid>
                <a:gridCol w="2310714">
                  <a:extLst>
                    <a:ext uri="{9D8B030D-6E8A-4147-A177-3AD203B41FA5}">
                      <a16:colId xmlns:a16="http://schemas.microsoft.com/office/drawing/2014/main" val="3194872397"/>
                    </a:ext>
                  </a:extLst>
                </a:gridCol>
                <a:gridCol w="1445740">
                  <a:extLst>
                    <a:ext uri="{9D8B030D-6E8A-4147-A177-3AD203B41FA5}">
                      <a16:colId xmlns:a16="http://schemas.microsoft.com/office/drawing/2014/main" val="2365534634"/>
                    </a:ext>
                  </a:extLst>
                </a:gridCol>
                <a:gridCol w="1519881">
                  <a:extLst>
                    <a:ext uri="{9D8B030D-6E8A-4147-A177-3AD203B41FA5}">
                      <a16:colId xmlns:a16="http://schemas.microsoft.com/office/drawing/2014/main" val="4206283395"/>
                    </a:ext>
                  </a:extLst>
                </a:gridCol>
              </a:tblGrid>
              <a:tr h="272628">
                <a:tc>
                  <a:txBody>
                    <a:bodyPr/>
                    <a:lstStyle/>
                    <a:p>
                      <a:pPr marL="0" marR="0" algn="r">
                        <a:spcBef>
                          <a:spcPts val="0"/>
                        </a:spcBef>
                        <a:spcAft>
                          <a:spcPts val="0"/>
                        </a:spcAft>
                      </a:pPr>
                      <a:r>
                        <a:rPr lang="en-US" sz="1600" b="0" i="1" dirty="0">
                          <a:effectLst/>
                        </a:rPr>
                        <a:t>Model</a:t>
                      </a:r>
                      <a:endParaRPr lang="en-US" sz="16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600" b="0" i="1" dirty="0">
                          <a:effectLst/>
                        </a:rPr>
                        <a:t>Training Data (R-squared)</a:t>
                      </a:r>
                      <a:endParaRPr lang="en-US" sz="16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600" b="0" i="1" dirty="0">
                          <a:effectLst/>
                        </a:rPr>
                        <a:t>Test Data</a:t>
                      </a:r>
                    </a:p>
                    <a:p>
                      <a:pPr marL="0" marR="0" algn="ctr">
                        <a:spcBef>
                          <a:spcPts val="0"/>
                        </a:spcBef>
                        <a:spcAft>
                          <a:spcPts val="0"/>
                        </a:spcAft>
                      </a:pPr>
                      <a:r>
                        <a:rPr lang="en-US" sz="1600" b="0" i="1" dirty="0">
                          <a:effectLst/>
                          <a:latin typeface="Calibri" panose="020F0502020204030204" pitchFamily="34" charset="0"/>
                          <a:ea typeface="Calibri" panose="020F0502020204030204" pitchFamily="34" charset="0"/>
                          <a:cs typeface="Times New Roman" panose="02020603050405020304" pitchFamily="18" charset="0"/>
                        </a:rPr>
                        <a:t>(R-squared)</a:t>
                      </a:r>
                    </a:p>
                  </a:txBody>
                  <a:tcPr marL="94371" marR="94371"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895436"/>
                  </a:ext>
                </a:extLst>
              </a:tr>
              <a:tr h="272628">
                <a:tc>
                  <a:txBody>
                    <a:bodyPr/>
                    <a:lstStyle/>
                    <a:p>
                      <a:pPr marL="0" marR="0" algn="r">
                        <a:spcBef>
                          <a:spcPts val="0"/>
                        </a:spcBef>
                        <a:spcAft>
                          <a:spcPts val="0"/>
                        </a:spcAft>
                      </a:pPr>
                      <a:r>
                        <a:rPr lang="en-US" sz="1600" b="0" i="1" dirty="0">
                          <a:effectLst/>
                        </a:rPr>
                        <a:t>Linear Regressor</a:t>
                      </a:r>
                      <a:endParaRPr lang="en-US" sz="16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600" dirty="0">
                          <a:effectLst/>
                        </a:rPr>
                        <a:t>0.11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dk1">
                        <a:tint val="40000"/>
                        <a:alpha val="40000"/>
                      </a:schemeClr>
                    </a:solidFill>
                  </a:tcPr>
                </a:tc>
                <a:tc>
                  <a:txBody>
                    <a:bodyPr/>
                    <a:lstStyle/>
                    <a:p>
                      <a:pPr marL="0" marR="0" algn="ctr">
                        <a:spcBef>
                          <a:spcPts val="0"/>
                        </a:spcBef>
                        <a:spcAft>
                          <a:spcPts val="0"/>
                        </a:spcAft>
                      </a:pPr>
                      <a:r>
                        <a:rPr lang="en-US" sz="1600" dirty="0">
                          <a:effectLst/>
                        </a:rPr>
                        <a:t>0.02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dk1">
                        <a:tint val="40000"/>
                        <a:alpha val="40000"/>
                      </a:schemeClr>
                    </a:solidFill>
                  </a:tcPr>
                </a:tc>
                <a:extLst>
                  <a:ext uri="{0D108BD9-81ED-4DB2-BD59-A6C34878D82A}">
                    <a16:rowId xmlns:a16="http://schemas.microsoft.com/office/drawing/2014/main" val="3547164880"/>
                  </a:ext>
                </a:extLst>
              </a:tr>
              <a:tr h="272628">
                <a:tc>
                  <a:txBody>
                    <a:bodyPr/>
                    <a:lstStyle/>
                    <a:p>
                      <a:pPr marL="0" marR="0" algn="r">
                        <a:spcBef>
                          <a:spcPts val="0"/>
                        </a:spcBef>
                        <a:spcAft>
                          <a:spcPts val="0"/>
                        </a:spcAft>
                      </a:pPr>
                      <a:r>
                        <a:rPr lang="en-US" sz="1600" b="0" i="1" dirty="0">
                          <a:effectLst/>
                        </a:rPr>
                        <a:t>XGBoost Regressor</a:t>
                      </a:r>
                      <a:endParaRPr lang="en-US" sz="16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600">
                          <a:effectLst/>
                        </a:rPr>
                        <a:t>0.99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40000"/>
                      </a:schemeClr>
                    </a:solidFill>
                  </a:tcPr>
                </a:tc>
                <a:tc>
                  <a:txBody>
                    <a:bodyPr/>
                    <a:lstStyle/>
                    <a:p>
                      <a:pPr marL="0" marR="0" algn="ctr">
                        <a:spcBef>
                          <a:spcPts val="0"/>
                        </a:spcBef>
                        <a:spcAft>
                          <a:spcPts val="0"/>
                        </a:spcAft>
                      </a:pPr>
                      <a:r>
                        <a:rPr lang="en-US" sz="1600" dirty="0">
                          <a:effectLst/>
                        </a:rPr>
                        <a:t>-0.02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40000"/>
                      </a:schemeClr>
                    </a:solidFill>
                  </a:tcPr>
                </a:tc>
                <a:extLst>
                  <a:ext uri="{0D108BD9-81ED-4DB2-BD59-A6C34878D82A}">
                    <a16:rowId xmlns:a16="http://schemas.microsoft.com/office/drawing/2014/main" val="1903876190"/>
                  </a:ext>
                </a:extLst>
              </a:tr>
              <a:tr h="272628">
                <a:tc>
                  <a:txBody>
                    <a:bodyPr/>
                    <a:lstStyle/>
                    <a:p>
                      <a:pPr marL="0" marR="0" algn="r">
                        <a:spcBef>
                          <a:spcPts val="0"/>
                        </a:spcBef>
                        <a:spcAft>
                          <a:spcPts val="0"/>
                        </a:spcAft>
                      </a:pPr>
                      <a:r>
                        <a:rPr lang="en-US" sz="1600" b="0" i="1" dirty="0">
                          <a:effectLst/>
                        </a:rPr>
                        <a:t>Random Forest Regressor</a:t>
                      </a:r>
                      <a:endParaRPr lang="en-US" sz="16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600" dirty="0">
                          <a:effectLst/>
                        </a:rPr>
                        <a:t>0.92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dk1">
                        <a:tint val="40000"/>
                        <a:alpha val="40000"/>
                      </a:schemeClr>
                    </a:solidFill>
                  </a:tcPr>
                </a:tc>
                <a:tc>
                  <a:txBody>
                    <a:bodyPr/>
                    <a:lstStyle/>
                    <a:p>
                      <a:pPr marL="0" marR="0" algn="ctr">
                        <a:spcBef>
                          <a:spcPts val="0"/>
                        </a:spcBef>
                        <a:spcAft>
                          <a:spcPts val="0"/>
                        </a:spcAft>
                      </a:pPr>
                      <a:r>
                        <a:rPr lang="en-US" sz="1600" dirty="0">
                          <a:effectLst/>
                        </a:rPr>
                        <a:t>0.11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40000"/>
                        <a:alpha val="40000"/>
                      </a:schemeClr>
                    </a:solidFill>
                  </a:tcPr>
                </a:tc>
                <a:extLst>
                  <a:ext uri="{0D108BD9-81ED-4DB2-BD59-A6C34878D82A}">
                    <a16:rowId xmlns:a16="http://schemas.microsoft.com/office/drawing/2014/main" val="3784077125"/>
                  </a:ext>
                </a:extLst>
              </a:tr>
            </a:tbl>
          </a:graphicData>
        </a:graphic>
      </p:graphicFrame>
      <p:pic>
        <p:nvPicPr>
          <p:cNvPr id="7" name="Picture 6">
            <a:extLst>
              <a:ext uri="{FF2B5EF4-FFF2-40B4-BE49-F238E27FC236}">
                <a16:creationId xmlns:a16="http://schemas.microsoft.com/office/drawing/2014/main" id="{11ED0A28-668F-0644-BCDA-2F2037E558E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0696" y="2587263"/>
            <a:ext cx="6368569" cy="3374233"/>
          </a:xfrm>
          <a:prstGeom prst="rect">
            <a:avLst/>
          </a:prstGeom>
          <a:noFill/>
          <a:ln>
            <a:noFill/>
          </a:ln>
        </p:spPr>
      </p:pic>
      <p:sp>
        <p:nvSpPr>
          <p:cNvPr id="8" name="TextBox 7">
            <a:extLst>
              <a:ext uri="{FF2B5EF4-FFF2-40B4-BE49-F238E27FC236}">
                <a16:creationId xmlns:a16="http://schemas.microsoft.com/office/drawing/2014/main" id="{9327133D-D5CF-914D-8D7A-9047B5B7F6B0}"/>
              </a:ext>
            </a:extLst>
          </p:cNvPr>
          <p:cNvSpPr txBox="1"/>
          <p:nvPr/>
        </p:nvSpPr>
        <p:spPr>
          <a:xfrm>
            <a:off x="696812" y="6139273"/>
            <a:ext cx="5276335" cy="369332"/>
          </a:xfrm>
          <a:prstGeom prst="rect">
            <a:avLst/>
          </a:prstGeom>
          <a:noFill/>
        </p:spPr>
        <p:txBody>
          <a:bodyPr wrap="square" rtlCol="0">
            <a:spAutoFit/>
          </a:bodyPr>
          <a:lstStyle/>
          <a:p>
            <a:pPr algn="ctr"/>
            <a:r>
              <a:rPr lang="en-US" b="1" dirty="0"/>
              <a:t>% error = (actual price-predicted price)/(actual price) </a:t>
            </a:r>
            <a:endParaRPr lang="en-US" sz="2400" b="1" dirty="0"/>
          </a:p>
        </p:txBody>
      </p:sp>
      <p:sp>
        <p:nvSpPr>
          <p:cNvPr id="3" name="TextBox 2">
            <a:extLst>
              <a:ext uri="{FF2B5EF4-FFF2-40B4-BE49-F238E27FC236}">
                <a16:creationId xmlns:a16="http://schemas.microsoft.com/office/drawing/2014/main" id="{73BC5E86-A26D-C942-AFA7-200D6FC31139}"/>
              </a:ext>
            </a:extLst>
          </p:cNvPr>
          <p:cNvSpPr txBox="1"/>
          <p:nvPr/>
        </p:nvSpPr>
        <p:spPr>
          <a:xfrm>
            <a:off x="6642118" y="4354455"/>
            <a:ext cx="539918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 error is huge for lower price range</a:t>
            </a:r>
          </a:p>
          <a:p>
            <a:pPr marL="285750" indent="-285750">
              <a:buFont typeface="Arial" panose="020B0604020202020204" pitchFamily="34" charset="0"/>
              <a:buChar char="•"/>
            </a:pPr>
            <a:r>
              <a:rPr lang="en-US" dirty="0"/>
              <a:t>Cross-validation revealed that R-squared value for some folds are negative</a:t>
            </a:r>
          </a:p>
          <a:p>
            <a:pPr marL="285750" indent="-285750">
              <a:buFont typeface="Arial" panose="020B0604020202020204" pitchFamily="34" charset="0"/>
              <a:buChar char="•"/>
            </a:pPr>
            <a:r>
              <a:rPr lang="en-US" dirty="0"/>
              <a:t>Presence of </a:t>
            </a:r>
            <a:r>
              <a:rPr lang="en-US" b="1" i="1" dirty="0"/>
              <a:t>outliers</a:t>
            </a:r>
            <a:r>
              <a:rPr lang="en-US" dirty="0"/>
              <a:t> cause model to </a:t>
            </a:r>
            <a:r>
              <a:rPr lang="en-US" b="1" u="sng" dirty="0"/>
              <a:t>perform poorly</a:t>
            </a:r>
            <a:r>
              <a:rPr lang="en-US" dirty="0"/>
              <a:t>. </a:t>
            </a:r>
          </a:p>
        </p:txBody>
      </p:sp>
      <p:grpSp>
        <p:nvGrpSpPr>
          <p:cNvPr id="4" name="Group 3">
            <a:extLst>
              <a:ext uri="{FF2B5EF4-FFF2-40B4-BE49-F238E27FC236}">
                <a16:creationId xmlns:a16="http://schemas.microsoft.com/office/drawing/2014/main" id="{4F132E73-3D10-3B49-A439-07C3C565499C}"/>
              </a:ext>
            </a:extLst>
          </p:cNvPr>
          <p:cNvGrpSpPr/>
          <p:nvPr/>
        </p:nvGrpSpPr>
        <p:grpSpPr>
          <a:xfrm>
            <a:off x="7548496" y="1303216"/>
            <a:ext cx="3837859" cy="2568094"/>
            <a:chOff x="6703544" y="1514320"/>
            <a:chExt cx="3837859" cy="2568094"/>
          </a:xfrm>
        </p:grpSpPr>
        <p:pic>
          <p:nvPicPr>
            <p:cNvPr id="9" name="Picture 8">
              <a:extLst>
                <a:ext uri="{FF2B5EF4-FFF2-40B4-BE49-F238E27FC236}">
                  <a16:creationId xmlns:a16="http://schemas.microsoft.com/office/drawing/2014/main" id="{98A1C7E6-B5B2-DB4F-BAC0-E49407A99122}"/>
                </a:ext>
              </a:extLst>
            </p:cNvPr>
            <p:cNvPicPr/>
            <p:nvPr/>
          </p:nvPicPr>
          <p:blipFill>
            <a:blip r:embed="rId3"/>
            <a:stretch>
              <a:fillRect/>
            </a:stretch>
          </p:blipFill>
          <p:spPr>
            <a:xfrm>
              <a:off x="6703544" y="2172376"/>
              <a:ext cx="3837859" cy="1910038"/>
            </a:xfrm>
            <a:prstGeom prst="rect">
              <a:avLst/>
            </a:prstGeom>
          </p:spPr>
        </p:pic>
        <p:sp>
          <p:nvSpPr>
            <p:cNvPr id="10" name="TextBox 9">
              <a:extLst>
                <a:ext uri="{FF2B5EF4-FFF2-40B4-BE49-F238E27FC236}">
                  <a16:creationId xmlns:a16="http://schemas.microsoft.com/office/drawing/2014/main" id="{10BC8B84-2AA4-F044-9C63-E408836AB3FF}"/>
                </a:ext>
              </a:extLst>
            </p:cNvPr>
            <p:cNvSpPr txBox="1"/>
            <p:nvPr/>
          </p:nvSpPr>
          <p:spPr>
            <a:xfrm>
              <a:off x="6703544" y="1514320"/>
              <a:ext cx="3366432" cy="646331"/>
            </a:xfrm>
            <a:prstGeom prst="rect">
              <a:avLst/>
            </a:prstGeom>
            <a:noFill/>
          </p:spPr>
          <p:txBody>
            <a:bodyPr wrap="square" rtlCol="0">
              <a:spAutoFit/>
            </a:bodyPr>
            <a:lstStyle/>
            <a:p>
              <a:r>
                <a:rPr lang="en-US" dirty="0"/>
                <a:t>Descriptive statistics for </a:t>
              </a:r>
            </a:p>
            <a:p>
              <a:r>
                <a:rPr lang="en-US" i="1" dirty="0" err="1"/>
                <a:t>price_per</a:t>
              </a:r>
              <a:r>
                <a:rPr lang="en-US" i="1" dirty="0"/>
                <a:t> _accommodate</a:t>
              </a:r>
              <a:endParaRPr lang="en-US" sz="2400" i="1" dirty="0"/>
            </a:p>
          </p:txBody>
        </p:sp>
      </p:grpSp>
    </p:spTree>
    <p:extLst>
      <p:ext uri="{BB962C8B-B14F-4D97-AF65-F5344CB8AC3E}">
        <p14:creationId xmlns:p14="http://schemas.microsoft.com/office/powerpoint/2010/main" val="115249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30D3CFB-82C0-A44E-A030-DDEF0137758E}"/>
              </a:ext>
            </a:extLst>
          </p:cNvPr>
          <p:cNvSpPr/>
          <p:nvPr/>
        </p:nvSpPr>
        <p:spPr>
          <a:xfrm>
            <a:off x="0" y="0"/>
            <a:ext cx="12192000" cy="98854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dirty="0"/>
              <a:t>Model Comparisons – Outliers Removed</a:t>
            </a:r>
          </a:p>
        </p:txBody>
      </p:sp>
      <p:graphicFrame>
        <p:nvGraphicFramePr>
          <p:cNvPr id="2" name="Table 1">
            <a:extLst>
              <a:ext uri="{FF2B5EF4-FFF2-40B4-BE49-F238E27FC236}">
                <a16:creationId xmlns:a16="http://schemas.microsoft.com/office/drawing/2014/main" id="{5C1ED4B0-44A0-9246-A4F6-1A1EC54767F6}"/>
              </a:ext>
            </a:extLst>
          </p:cNvPr>
          <p:cNvGraphicFramePr>
            <a:graphicFrameLocks noGrp="1"/>
          </p:cNvGraphicFramePr>
          <p:nvPr>
            <p:extLst>
              <p:ext uri="{D42A27DB-BD31-4B8C-83A1-F6EECF244321}">
                <p14:modId xmlns:p14="http://schemas.microsoft.com/office/powerpoint/2010/main" val="1486299754"/>
              </p:ext>
            </p:extLst>
          </p:nvPr>
        </p:nvGraphicFramePr>
        <p:xfrm>
          <a:off x="553446" y="2200142"/>
          <a:ext cx="5276335" cy="1305564"/>
        </p:xfrm>
        <a:graphic>
          <a:graphicData uri="http://schemas.openxmlformats.org/drawingml/2006/table">
            <a:tbl>
              <a:tblPr firstRow="1" firstCol="1" bandRow="1">
                <a:tableStyleId>{D7AC3CCA-C797-4891-BE02-D94E43425B78}</a:tableStyleId>
              </a:tblPr>
              <a:tblGrid>
                <a:gridCol w="2310714">
                  <a:extLst>
                    <a:ext uri="{9D8B030D-6E8A-4147-A177-3AD203B41FA5}">
                      <a16:colId xmlns:a16="http://schemas.microsoft.com/office/drawing/2014/main" val="3194872397"/>
                    </a:ext>
                  </a:extLst>
                </a:gridCol>
                <a:gridCol w="1445740">
                  <a:extLst>
                    <a:ext uri="{9D8B030D-6E8A-4147-A177-3AD203B41FA5}">
                      <a16:colId xmlns:a16="http://schemas.microsoft.com/office/drawing/2014/main" val="2365534634"/>
                    </a:ext>
                  </a:extLst>
                </a:gridCol>
                <a:gridCol w="1519881">
                  <a:extLst>
                    <a:ext uri="{9D8B030D-6E8A-4147-A177-3AD203B41FA5}">
                      <a16:colId xmlns:a16="http://schemas.microsoft.com/office/drawing/2014/main" val="4206283395"/>
                    </a:ext>
                  </a:extLst>
                </a:gridCol>
              </a:tblGrid>
              <a:tr h="272628">
                <a:tc>
                  <a:txBody>
                    <a:bodyPr/>
                    <a:lstStyle/>
                    <a:p>
                      <a:pPr marL="0" marR="0" algn="r">
                        <a:spcBef>
                          <a:spcPts val="0"/>
                        </a:spcBef>
                        <a:spcAft>
                          <a:spcPts val="0"/>
                        </a:spcAft>
                      </a:pPr>
                      <a:r>
                        <a:rPr lang="en-US" sz="1600" b="0" i="1" dirty="0">
                          <a:effectLst/>
                        </a:rPr>
                        <a:t>Model</a:t>
                      </a:r>
                      <a:endParaRPr lang="en-US" sz="16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600" b="0" i="1" dirty="0">
                          <a:effectLst/>
                        </a:rPr>
                        <a:t>Training Data</a:t>
                      </a:r>
                    </a:p>
                    <a:p>
                      <a:pPr marL="0" marR="0" algn="ctr">
                        <a:spcBef>
                          <a:spcPts val="0"/>
                        </a:spcBef>
                        <a:spcAft>
                          <a:spcPts val="0"/>
                        </a:spcAft>
                      </a:pPr>
                      <a:r>
                        <a:rPr lang="en-US" sz="1600" b="0" i="1" dirty="0">
                          <a:effectLst/>
                          <a:latin typeface="Calibri" panose="020F0502020204030204" pitchFamily="34" charset="0"/>
                          <a:ea typeface="Calibri" panose="020F0502020204030204" pitchFamily="34" charset="0"/>
                          <a:cs typeface="Times New Roman" panose="02020603050405020304" pitchFamily="18" charset="0"/>
                        </a:rPr>
                        <a:t>(R-squared)</a:t>
                      </a:r>
                    </a:p>
                  </a:txBody>
                  <a:tcPr marL="94371" marR="94371"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600" b="0" i="1" dirty="0">
                          <a:effectLst/>
                        </a:rPr>
                        <a:t>Test Data</a:t>
                      </a:r>
                    </a:p>
                    <a:p>
                      <a:pPr marL="0" marR="0" algn="ctr">
                        <a:spcBef>
                          <a:spcPts val="0"/>
                        </a:spcBef>
                        <a:spcAft>
                          <a:spcPts val="0"/>
                        </a:spcAft>
                      </a:pPr>
                      <a:r>
                        <a:rPr lang="en-US" sz="1600" b="0" i="1" dirty="0">
                          <a:effectLst/>
                          <a:latin typeface="Calibri" panose="020F0502020204030204" pitchFamily="34" charset="0"/>
                          <a:ea typeface="Calibri" panose="020F0502020204030204" pitchFamily="34" charset="0"/>
                          <a:cs typeface="Times New Roman" panose="02020603050405020304" pitchFamily="18" charset="0"/>
                        </a:rPr>
                        <a:t>(R-squared)</a:t>
                      </a:r>
                    </a:p>
                  </a:txBody>
                  <a:tcPr marL="94371" marR="94371"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895436"/>
                  </a:ext>
                </a:extLst>
              </a:tr>
              <a:tr h="272628">
                <a:tc>
                  <a:txBody>
                    <a:bodyPr/>
                    <a:lstStyle/>
                    <a:p>
                      <a:pPr marL="0" marR="0" algn="r">
                        <a:spcBef>
                          <a:spcPts val="0"/>
                        </a:spcBef>
                        <a:spcAft>
                          <a:spcPts val="0"/>
                        </a:spcAft>
                      </a:pPr>
                      <a:r>
                        <a:rPr lang="en-US" sz="1600" b="0" i="1" dirty="0">
                          <a:effectLst/>
                        </a:rPr>
                        <a:t>Linear Regressor</a:t>
                      </a:r>
                      <a:endParaRPr lang="en-US" sz="16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600" dirty="0">
                          <a:effectLst/>
                        </a:rPr>
                        <a:t>0.53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dk1">
                        <a:tint val="40000"/>
                        <a:alpha val="40000"/>
                      </a:schemeClr>
                    </a:solidFill>
                  </a:tcPr>
                </a:tc>
                <a:tc>
                  <a:txBody>
                    <a:bodyPr/>
                    <a:lstStyle/>
                    <a:p>
                      <a:pPr marL="0" marR="0" algn="ctr">
                        <a:spcBef>
                          <a:spcPts val="0"/>
                        </a:spcBef>
                        <a:spcAft>
                          <a:spcPts val="0"/>
                        </a:spcAft>
                      </a:pPr>
                      <a:r>
                        <a:rPr lang="en-US" sz="1600" dirty="0">
                          <a:effectLst/>
                        </a:rPr>
                        <a:t>0.54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dk1">
                        <a:tint val="40000"/>
                        <a:alpha val="40000"/>
                      </a:schemeClr>
                    </a:solidFill>
                  </a:tcPr>
                </a:tc>
                <a:extLst>
                  <a:ext uri="{0D108BD9-81ED-4DB2-BD59-A6C34878D82A}">
                    <a16:rowId xmlns:a16="http://schemas.microsoft.com/office/drawing/2014/main" val="3547164880"/>
                  </a:ext>
                </a:extLst>
              </a:tr>
              <a:tr h="272628">
                <a:tc>
                  <a:txBody>
                    <a:bodyPr/>
                    <a:lstStyle/>
                    <a:p>
                      <a:pPr marL="0" marR="0" algn="r">
                        <a:spcBef>
                          <a:spcPts val="0"/>
                        </a:spcBef>
                        <a:spcAft>
                          <a:spcPts val="0"/>
                        </a:spcAft>
                      </a:pPr>
                      <a:r>
                        <a:rPr lang="en-US" sz="1600" b="0" i="1" dirty="0">
                          <a:effectLst/>
                        </a:rPr>
                        <a:t>XGBoost Regressor</a:t>
                      </a:r>
                      <a:endParaRPr lang="en-US" sz="16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600" dirty="0">
                          <a:effectLst/>
                        </a:rPr>
                        <a:t>0.94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40000"/>
                      </a:schemeClr>
                    </a:solidFill>
                  </a:tcPr>
                </a:tc>
                <a:tc>
                  <a:txBody>
                    <a:bodyPr/>
                    <a:lstStyle/>
                    <a:p>
                      <a:pPr marL="0" marR="0" algn="ctr">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0.66</a:t>
                      </a:r>
                    </a:p>
                  </a:txBody>
                  <a:tcPr marL="94371" marR="94371"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40000"/>
                      </a:schemeClr>
                    </a:solidFill>
                  </a:tcPr>
                </a:tc>
                <a:extLst>
                  <a:ext uri="{0D108BD9-81ED-4DB2-BD59-A6C34878D82A}">
                    <a16:rowId xmlns:a16="http://schemas.microsoft.com/office/drawing/2014/main" val="1903876190"/>
                  </a:ext>
                </a:extLst>
              </a:tr>
              <a:tr h="272628">
                <a:tc>
                  <a:txBody>
                    <a:bodyPr/>
                    <a:lstStyle/>
                    <a:p>
                      <a:pPr marL="0" marR="0" algn="r">
                        <a:spcBef>
                          <a:spcPts val="0"/>
                        </a:spcBef>
                        <a:spcAft>
                          <a:spcPts val="0"/>
                        </a:spcAft>
                      </a:pPr>
                      <a:r>
                        <a:rPr lang="en-US" sz="1600" b="0" i="1" dirty="0">
                          <a:effectLst/>
                        </a:rPr>
                        <a:t>Random Forest Regressor</a:t>
                      </a:r>
                      <a:endParaRPr lang="en-US" sz="16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600" dirty="0">
                          <a:effectLst/>
                        </a:rPr>
                        <a:t>0.95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dk1">
                        <a:tint val="40000"/>
                        <a:alpha val="40000"/>
                      </a:schemeClr>
                    </a:solidFill>
                  </a:tcPr>
                </a:tc>
                <a:tc>
                  <a:txBody>
                    <a:bodyPr/>
                    <a:lstStyle/>
                    <a:p>
                      <a:pPr marL="0" marR="0" algn="ctr">
                        <a:spcBef>
                          <a:spcPts val="0"/>
                        </a:spcBef>
                        <a:spcAft>
                          <a:spcPts val="0"/>
                        </a:spcAft>
                      </a:pPr>
                      <a:r>
                        <a:rPr lang="en-US" sz="1600" dirty="0">
                          <a:effectLst/>
                        </a:rPr>
                        <a:t>0.65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4371" marR="94371"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40000"/>
                        <a:alpha val="40000"/>
                      </a:schemeClr>
                    </a:solidFill>
                  </a:tcPr>
                </a:tc>
                <a:extLst>
                  <a:ext uri="{0D108BD9-81ED-4DB2-BD59-A6C34878D82A}">
                    <a16:rowId xmlns:a16="http://schemas.microsoft.com/office/drawing/2014/main" val="3784077125"/>
                  </a:ext>
                </a:extLst>
              </a:tr>
            </a:tbl>
          </a:graphicData>
        </a:graphic>
      </p:graphicFrame>
      <p:sp>
        <p:nvSpPr>
          <p:cNvPr id="3" name="TextBox 2">
            <a:extLst>
              <a:ext uri="{FF2B5EF4-FFF2-40B4-BE49-F238E27FC236}">
                <a16:creationId xmlns:a16="http://schemas.microsoft.com/office/drawing/2014/main" id="{73BC5E86-A26D-C942-AFA7-200D6FC31139}"/>
              </a:ext>
            </a:extLst>
          </p:cNvPr>
          <p:cNvSpPr txBox="1"/>
          <p:nvPr/>
        </p:nvSpPr>
        <p:spPr>
          <a:xfrm>
            <a:off x="1962963" y="4981710"/>
            <a:ext cx="8266074" cy="1200329"/>
          </a:xfrm>
          <a:prstGeom prst="rect">
            <a:avLst/>
          </a:prstGeom>
          <a:noFill/>
        </p:spPr>
        <p:txBody>
          <a:bodyPr wrap="square" rtlCol="0">
            <a:spAutoFit/>
          </a:bodyPr>
          <a:lstStyle/>
          <a:p>
            <a:pPr algn="ctr"/>
            <a:r>
              <a:rPr lang="en-US" dirty="0"/>
              <a:t>Model performance improved significantly after outliers removed</a:t>
            </a:r>
          </a:p>
          <a:p>
            <a:pPr algn="ctr"/>
            <a:endParaRPr lang="en-US" dirty="0"/>
          </a:p>
          <a:p>
            <a:pPr algn="ctr"/>
            <a:r>
              <a:rPr lang="en-US" dirty="0"/>
              <a:t>Prediction error is bigger for the low price range</a:t>
            </a:r>
          </a:p>
          <a:p>
            <a:pPr marL="285750" indent="-285750" algn="ctr">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CC46563A-D24D-3C4F-8507-CED80FCCF4D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272917" y="1335575"/>
            <a:ext cx="5576103" cy="3034699"/>
          </a:xfrm>
          <a:prstGeom prst="rect">
            <a:avLst/>
          </a:prstGeom>
          <a:noFill/>
          <a:ln>
            <a:noFill/>
          </a:ln>
        </p:spPr>
      </p:pic>
    </p:spTree>
    <p:extLst>
      <p:ext uri="{BB962C8B-B14F-4D97-AF65-F5344CB8AC3E}">
        <p14:creationId xmlns:p14="http://schemas.microsoft.com/office/powerpoint/2010/main" val="39105524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262</TotalTime>
  <Words>1171</Words>
  <Application>Microsoft Macintosh PowerPoint</Application>
  <PresentationFormat>Widescreen</PresentationFormat>
  <Paragraphs>197</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Yavuz Dagdas</dc:creator>
  <cp:lastModifiedBy>Yavuz Dagdas</cp:lastModifiedBy>
  <cp:revision>24</cp:revision>
  <dcterms:created xsi:type="dcterms:W3CDTF">2021-07-21T17:14:11Z</dcterms:created>
  <dcterms:modified xsi:type="dcterms:W3CDTF">2021-08-10T00:26:22Z</dcterms:modified>
</cp:coreProperties>
</file>